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2" r:id="rId3"/>
    <p:sldId id="288" r:id="rId4"/>
    <p:sldId id="289" r:id="rId5"/>
    <p:sldId id="275" r:id="rId6"/>
    <p:sldId id="287" r:id="rId7"/>
    <p:sldId id="283" r:id="rId8"/>
    <p:sldId id="286" r:id="rId9"/>
    <p:sldId id="285" r:id="rId10"/>
    <p:sldId id="284" r:id="rId11"/>
    <p:sldId id="281" r:id="rId12"/>
    <p:sldId id="257" r:id="rId13"/>
    <p:sldId id="291" r:id="rId14"/>
    <p:sldId id="278" r:id="rId15"/>
    <p:sldId id="290" r:id="rId16"/>
    <p:sldId id="280" r:id="rId17"/>
    <p:sldId id="292" r:id="rId18"/>
    <p:sldId id="258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C1961D7-DDC5-4F55-BDD7-84038A79B8C2}">
          <p14:sldIdLst>
            <p14:sldId id="256"/>
            <p14:sldId id="282"/>
            <p14:sldId id="288"/>
            <p14:sldId id="289"/>
            <p14:sldId id="275"/>
            <p14:sldId id="287"/>
            <p14:sldId id="283"/>
            <p14:sldId id="286"/>
            <p14:sldId id="285"/>
            <p14:sldId id="284"/>
            <p14:sldId id="281"/>
            <p14:sldId id="257"/>
            <p14:sldId id="291"/>
            <p14:sldId id="278"/>
            <p14:sldId id="290"/>
            <p14:sldId id="280"/>
            <p14:sldId id="292"/>
          </p14:sldIdLst>
        </p14:section>
        <p14:section name="Раздел без заголовка" id="{23A21ED6-2CC5-4704-A028-FEF269DF87DD}">
          <p14:sldIdLst>
            <p14:sldId id="258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42" autoAdjust="0"/>
  </p:normalViewPr>
  <p:slideViewPr>
    <p:cSldViewPr>
      <p:cViewPr>
        <p:scale>
          <a:sx n="89" d="100"/>
          <a:sy n="89" d="100"/>
        </p:scale>
        <p:origin x="-227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4309D-459F-4A68-A8BF-DBA91C78935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F0736-2153-4B2E-A661-ECDAA2F1B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7 встроенных датчиков. Предустановленное программное обеспечение </a:t>
            </a:r>
            <a:r>
              <a:rPr lang="ru-RU" dirty="0" err="1" smtClean="0"/>
              <a:t>measureAPP</a:t>
            </a:r>
            <a:r>
              <a:rPr lang="ru-RU" dirty="0" smtClean="0"/>
              <a:t> для сбора, отображения, анализа данных, обмена данными и 10,1-дюймовый сенсорный экран </a:t>
            </a:r>
            <a:r>
              <a:rPr lang="en-US" dirty="0" smtClean="0"/>
              <a:t>Full HD</a:t>
            </a:r>
            <a:r>
              <a:rPr lang="ru-RU" dirty="0" smtClean="0"/>
              <a:t>, </a:t>
            </a:r>
            <a:r>
              <a:rPr lang="en-US" dirty="0" smtClean="0"/>
              <a:t>Android 10.0</a:t>
            </a:r>
            <a:r>
              <a:rPr lang="ru-RU" dirty="0" smtClean="0"/>
              <a:t>. Датчики</a:t>
            </a:r>
            <a:r>
              <a:rPr lang="ru-RU" baseline="0" dirty="0" smtClean="0"/>
              <a:t> б</a:t>
            </a:r>
            <a:r>
              <a:rPr lang="ru-RU" dirty="0" smtClean="0"/>
              <a:t>еспроводные, работают самостоятельно, подключаются к любому мобильному устройству через </a:t>
            </a:r>
            <a:r>
              <a:rPr lang="ru-RU" dirty="0" err="1" smtClean="0"/>
              <a:t>Bluetooth</a:t>
            </a:r>
            <a:r>
              <a:rPr lang="ru-RU" dirty="0" smtClean="0"/>
              <a:t> 4.0 или выше, как к Планшетному регистратору данных </a:t>
            </a:r>
            <a:r>
              <a:rPr lang="ru-RU" dirty="0" err="1" smtClean="0"/>
              <a:t>Cobra</a:t>
            </a:r>
            <a:r>
              <a:rPr lang="ru-RU" dirty="0" smtClean="0"/>
              <a:t> </a:t>
            </a:r>
            <a:r>
              <a:rPr lang="ru-RU" dirty="0" err="1" smtClean="0"/>
              <a:t>SMARTlink</a:t>
            </a:r>
            <a:r>
              <a:rPr lang="ru-RU" dirty="0" smtClean="0"/>
              <a:t>, так и к любому планшету, смартфону, ноутбуку, так же возможно подключение через USB-кабель. ПО </a:t>
            </a:r>
            <a:r>
              <a:rPr lang="ru-RU" dirty="0" err="1" smtClean="0"/>
              <a:t>measureAPP</a:t>
            </a:r>
            <a:r>
              <a:rPr lang="ru-RU" dirty="0" smtClean="0"/>
              <a:t> скачивается в </a:t>
            </a:r>
            <a:r>
              <a:rPr lang="ru-RU" dirty="0" err="1" smtClean="0"/>
              <a:t>play</a:t>
            </a:r>
            <a:r>
              <a:rPr lang="ru-RU" dirty="0" smtClean="0"/>
              <a:t> </a:t>
            </a:r>
            <a:r>
              <a:rPr lang="ru-RU" dirty="0" err="1" smtClean="0"/>
              <a:t>market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0736-2153-4B2E-A661-ECDAA2F1B5C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77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0736-2153-4B2E-A661-ECDAA2F1B5C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0736-2153-4B2E-A661-ECDAA2F1B5C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5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0736-2153-4B2E-A661-ECDAA2F1B5C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36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19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68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133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22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08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57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066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05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537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86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89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47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80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44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97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93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10000"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94DDA32-D769-4BEB-B9E2-F89F148687F4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52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30E9C41B-B20F-43D9-836B-1AB2504A8BBE}"/>
              </a:ext>
            </a:extLst>
          </p:cNvPr>
          <p:cNvSpPr/>
          <p:nvPr/>
        </p:nvSpPr>
        <p:spPr>
          <a:xfrm rot="5400000">
            <a:off x="2907621" y="-2915896"/>
            <a:ext cx="2348877" cy="818068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80720" cy="302433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    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Цифровые лаборатории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Национальный проект «Образование»</a:t>
            </a:r>
            <a:endParaRPr lang="ru-RU" sz="2800" b="1" dirty="0">
              <a:solidFill>
                <a:srgbClr val="002060"/>
              </a:solidFill>
            </a:endParaRPr>
          </a:p>
          <a:p>
            <a:pPr algn="l"/>
            <a:endParaRPr lang="ru-RU" sz="2800" b="1" dirty="0">
              <a:solidFill>
                <a:srgbClr val="002060"/>
              </a:solidFill>
            </a:endParaRP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275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</a:p>
          <a:p>
            <a:pPr marL="0" indent="0"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/>
              <a:t>    Датчик напряжения ± 30 В</a:t>
            </a:r>
          </a:p>
          <a:p>
            <a:r>
              <a:rPr lang="ru-RU" sz="2000" dirty="0"/>
              <a:t>    Датчик тока ± 1А</a:t>
            </a:r>
          </a:p>
          <a:p>
            <a:r>
              <a:rPr lang="ru-RU" sz="2000" dirty="0"/>
              <a:t>    Датчик температуры широкого диапазона -20 ...+330 °C</a:t>
            </a:r>
          </a:p>
          <a:p>
            <a:r>
              <a:rPr lang="ru-RU" sz="2000" dirty="0"/>
              <a:t>    Датчик силы ± 50 Н</a:t>
            </a:r>
          </a:p>
          <a:p>
            <a:r>
              <a:rPr lang="ru-RU" sz="2000" dirty="0"/>
              <a:t>    Датчик абсолютного давления 20 ... 400 кПа</a:t>
            </a:r>
          </a:p>
          <a:p>
            <a:r>
              <a:rPr lang="ru-RU" sz="2000" dirty="0"/>
              <a:t>    Датчик ускорения ± 8g</a:t>
            </a:r>
          </a:p>
          <a:p>
            <a:r>
              <a:rPr lang="ru-RU" sz="2000" dirty="0"/>
              <a:t>    </a:t>
            </a:r>
            <a:r>
              <a:rPr lang="ru-RU" sz="2000" dirty="0" err="1"/>
              <a:t>Фотоворота</a:t>
            </a:r>
            <a:r>
              <a:rPr lang="ru-RU" sz="2000" dirty="0"/>
              <a:t> , 2 шт.</a:t>
            </a:r>
          </a:p>
          <a:p>
            <a:r>
              <a:rPr lang="ru-RU" sz="2000" dirty="0"/>
              <a:t>    Датчик Математический </a:t>
            </a:r>
            <a:r>
              <a:rPr lang="ru-RU" sz="2000" dirty="0" smtClean="0"/>
              <a:t>маятник</a:t>
            </a:r>
          </a:p>
          <a:p>
            <a:r>
              <a:rPr lang="ru-RU" sz="2000" dirty="0" smtClean="0"/>
              <a:t>    </a:t>
            </a:r>
            <a:r>
              <a:rPr lang="ru-RU" sz="2000" dirty="0"/>
              <a:t>Датчик освещенности 1… 128 </a:t>
            </a:r>
            <a:r>
              <a:rPr lang="ru-RU" sz="2000" dirty="0" err="1"/>
              <a:t>кЛк</a:t>
            </a:r>
            <a:endParaRPr lang="ru-RU" sz="2000" dirty="0"/>
          </a:p>
          <a:p>
            <a:r>
              <a:rPr lang="ru-RU" sz="2000" dirty="0" smtClean="0"/>
              <a:t>    Датчик </a:t>
            </a:r>
            <a:r>
              <a:rPr lang="ru-RU" sz="2000" dirty="0"/>
              <a:t>расстояния 0,2 … 2 м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073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лаборатория Архимед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716016" cy="4525963"/>
          </a:xfrm>
        </p:spPr>
        <p:txBody>
          <a:bodyPr/>
          <a:lstStyle/>
          <a:p>
            <a:r>
              <a:rPr lang="ru-RU" sz="2400" dirty="0" err="1" smtClean="0"/>
              <a:t>Мультидатчики</a:t>
            </a:r>
            <a:endParaRPr lang="ru-RU" sz="2400" dirty="0"/>
          </a:p>
          <a:p>
            <a:r>
              <a:rPr lang="ru-RU" sz="2400" dirty="0"/>
              <a:t>Дополнительно внешние датчики</a:t>
            </a:r>
          </a:p>
          <a:p>
            <a:r>
              <a:rPr lang="ru-RU" sz="2400" dirty="0"/>
              <a:t>Программное обеспечение</a:t>
            </a:r>
          </a:p>
          <a:p>
            <a:r>
              <a:rPr lang="ru-RU" sz="2400" dirty="0"/>
              <a:t>Методические материалы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03" t="6360" r="15943" b="12765"/>
          <a:stretch>
            <a:fillRect/>
          </a:stretch>
        </p:blipFill>
        <p:spPr>
          <a:xfrm>
            <a:off x="611560" y="1810714"/>
            <a:ext cx="3312368" cy="2266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34" t="15167" r="15982" b="21636"/>
          <a:stretch>
            <a:fillRect/>
          </a:stretch>
        </p:blipFill>
        <p:spPr>
          <a:xfrm>
            <a:off x="827584" y="4365104"/>
            <a:ext cx="3096344" cy="1646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93" t="21099" r="17805" b="20362"/>
          <a:stretch>
            <a:fillRect/>
          </a:stretch>
        </p:blipFill>
        <p:spPr>
          <a:xfrm>
            <a:off x="4499992" y="4509120"/>
            <a:ext cx="309634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/>
              <a:t>Цифровая лаборатория по Биологии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03" t="6360" r="15943" b="12765"/>
          <a:stretch>
            <a:fillRect/>
          </a:stretch>
        </p:blipFill>
        <p:spPr>
          <a:xfrm>
            <a:off x="5796136" y="1268760"/>
            <a:ext cx="3262516" cy="223224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51520" y="908720"/>
            <a:ext cx="8712968" cy="5832648"/>
          </a:xfrm>
        </p:spPr>
        <p:txBody>
          <a:bodyPr/>
          <a:lstStyle/>
          <a:p>
            <a:pPr>
              <a:buNone/>
            </a:pPr>
            <a:r>
              <a:rPr lang="ru-RU" sz="1400" dirty="0"/>
              <a:t>Беспроводной </a:t>
            </a:r>
            <a:r>
              <a:rPr lang="ru-RU" sz="1400" dirty="0" err="1"/>
              <a:t>мультидатчик</a:t>
            </a:r>
            <a:r>
              <a:rPr lang="ru-RU" sz="1400" dirty="0"/>
              <a:t> по </a:t>
            </a:r>
            <a:r>
              <a:rPr lang="ru-RU" sz="1400" dirty="0" smtClean="0"/>
              <a:t>биологии - регистратор </a:t>
            </a:r>
            <a:r>
              <a:rPr lang="ru-RU" sz="1400" dirty="0"/>
              <a:t>данных, поступающих со встроенных датчиков</a:t>
            </a:r>
            <a:r>
              <a:rPr lang="ru-RU" sz="1400" dirty="0" smtClean="0"/>
              <a:t>:</a:t>
            </a:r>
            <a:endParaRPr lang="ru-RU" sz="1400" dirty="0"/>
          </a:p>
          <a:p>
            <a:r>
              <a:rPr lang="ru-RU" sz="1400" dirty="0"/>
              <a:t>    Датчик влажности </a:t>
            </a:r>
            <a:r>
              <a:rPr lang="ru-RU" sz="1400" dirty="0" smtClean="0"/>
              <a:t>0…100</a:t>
            </a:r>
            <a:r>
              <a:rPr lang="ru-RU" sz="1400" dirty="0"/>
              <a:t>%.</a:t>
            </a:r>
          </a:p>
          <a:p>
            <a:r>
              <a:rPr lang="ru-RU" sz="1400" dirty="0"/>
              <a:t>    Датчик освещенности </a:t>
            </a:r>
            <a:r>
              <a:rPr lang="ru-RU" sz="1400" dirty="0" smtClean="0"/>
              <a:t>от </a:t>
            </a:r>
            <a:r>
              <a:rPr lang="ru-RU" sz="1400" dirty="0"/>
              <a:t>0 до 180000 </a:t>
            </a:r>
            <a:r>
              <a:rPr lang="ru-RU" sz="1400" dirty="0" err="1"/>
              <a:t>лк</a:t>
            </a:r>
            <a:r>
              <a:rPr lang="ru-RU" sz="1400" dirty="0"/>
              <a:t>.</a:t>
            </a:r>
          </a:p>
          <a:p>
            <a:r>
              <a:rPr lang="ru-RU" sz="1400" dirty="0"/>
              <a:t>    Датчик рН </a:t>
            </a:r>
            <a:r>
              <a:rPr lang="ru-RU" sz="1400" dirty="0" smtClean="0"/>
              <a:t>от </a:t>
            </a:r>
            <a:r>
              <a:rPr lang="ru-RU" sz="1400" dirty="0"/>
              <a:t>0 до 14 </a:t>
            </a:r>
            <a:r>
              <a:rPr lang="ru-RU" sz="1400" dirty="0" err="1"/>
              <a:t>pH</a:t>
            </a:r>
            <a:r>
              <a:rPr lang="ru-RU" sz="1400" dirty="0"/>
              <a:t>.</a:t>
            </a:r>
          </a:p>
          <a:p>
            <a:r>
              <a:rPr lang="ru-RU" sz="1400" dirty="0"/>
              <a:t>    Датчик температуры </a:t>
            </a:r>
            <a:r>
              <a:rPr lang="ru-RU" sz="1400" dirty="0" smtClean="0"/>
              <a:t>от </a:t>
            </a:r>
            <a:r>
              <a:rPr lang="ru-RU" sz="1400" dirty="0"/>
              <a:t>-50 до +160С.</a:t>
            </a:r>
          </a:p>
          <a:p>
            <a:r>
              <a:rPr lang="ru-RU" sz="1400" dirty="0"/>
              <a:t>    Датчик электропроводимости </a:t>
            </a:r>
            <a:r>
              <a:rPr lang="ru-RU" sz="1400" dirty="0" smtClean="0"/>
              <a:t>от </a:t>
            </a:r>
            <a:r>
              <a:rPr lang="ru-RU" sz="1400" dirty="0"/>
              <a:t>0 до 200 </a:t>
            </a:r>
            <a:r>
              <a:rPr lang="ru-RU" sz="1400" dirty="0" err="1"/>
              <a:t>мкСм</a:t>
            </a:r>
            <a:r>
              <a:rPr lang="ru-RU" sz="1400" dirty="0"/>
              <a:t>;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от </a:t>
            </a:r>
            <a:r>
              <a:rPr lang="ru-RU" sz="1400" dirty="0"/>
              <a:t>0 до 2000 </a:t>
            </a:r>
            <a:r>
              <a:rPr lang="ru-RU" sz="1400" dirty="0" err="1"/>
              <a:t>мкСм</a:t>
            </a:r>
            <a:r>
              <a:rPr lang="ru-RU" sz="1400" dirty="0"/>
              <a:t>; от 0 до 30000 </a:t>
            </a:r>
            <a:r>
              <a:rPr lang="ru-RU" sz="1400" dirty="0" err="1"/>
              <a:t>мкСм</a:t>
            </a:r>
            <a:r>
              <a:rPr lang="ru-RU" sz="1400" dirty="0"/>
              <a:t>.</a:t>
            </a:r>
          </a:p>
          <a:p>
            <a:r>
              <a:rPr lang="ru-RU" sz="1400" dirty="0"/>
              <a:t>    Датчик температуры окружающей среды </a:t>
            </a:r>
            <a:r>
              <a:rPr lang="ru-RU" sz="1400" dirty="0" smtClean="0"/>
              <a:t>от </a:t>
            </a:r>
            <a:r>
              <a:rPr lang="ru-RU" sz="1400" dirty="0"/>
              <a:t>-20 до +60.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 err="1"/>
              <a:t>Мультидатчик</a:t>
            </a:r>
            <a:r>
              <a:rPr lang="ru-RU" sz="1400" dirty="0"/>
              <a:t> регистрирует данные со скоростью 20000 измерений в секунду от каждого датчика.</a:t>
            </a:r>
          </a:p>
          <a:p>
            <a:pPr>
              <a:buNone/>
            </a:pPr>
            <a:r>
              <a:rPr lang="ru-RU" sz="1400" dirty="0"/>
              <a:t>Размер встроенной памяти </a:t>
            </a:r>
            <a:r>
              <a:rPr lang="ru-RU" sz="1400" dirty="0" err="1"/>
              <a:t>мультидатчика</a:t>
            </a:r>
            <a:r>
              <a:rPr lang="ru-RU" sz="1400" dirty="0"/>
              <a:t> позволяет сохранить более 100000 измеряемых данных. Соединение </a:t>
            </a:r>
            <a:r>
              <a:rPr lang="ru-RU" sz="1400" dirty="0" err="1"/>
              <a:t>мультидатчика</a:t>
            </a:r>
            <a:r>
              <a:rPr lang="ru-RU" sz="1400" dirty="0"/>
              <a:t> для передачи данных на ноутбук или компьютер происходит по беспроводному подключению </a:t>
            </a:r>
            <a:r>
              <a:rPr lang="ru-RU" sz="1400" dirty="0" err="1"/>
              <a:t>Bluetooth</a:t>
            </a:r>
            <a:r>
              <a:rPr lang="ru-RU" sz="1400" dirty="0"/>
              <a:t>.</a:t>
            </a:r>
          </a:p>
          <a:p>
            <a:pPr>
              <a:buNone/>
            </a:pPr>
            <a:r>
              <a:rPr lang="ru-RU" sz="1400" dirty="0"/>
              <a:t>В состав также входит:</a:t>
            </a:r>
          </a:p>
          <a:p>
            <a:pPr>
              <a:buNone/>
            </a:pPr>
            <a:r>
              <a:rPr lang="ru-RU" sz="1400" dirty="0"/>
              <a:t>Соединительный кабель USB, зарядное устройства с кабелем </a:t>
            </a:r>
            <a:r>
              <a:rPr lang="ru-RU" sz="1400" dirty="0" err="1"/>
              <a:t>microUSB</a:t>
            </a:r>
            <a:r>
              <a:rPr lang="ru-RU" sz="1400" dirty="0"/>
              <a:t>, USB Адаптер </a:t>
            </a:r>
            <a:r>
              <a:rPr lang="ru-RU" sz="1400" dirty="0" err="1"/>
              <a:t>Bluetooth</a:t>
            </a:r>
            <a:r>
              <a:rPr lang="ru-RU" sz="1400" dirty="0"/>
              <a:t> (USB 2.0 и выше) версии 4.1, краткое руководство по эксплуатации цифровой лаборатории, цифровая видеокамера USB (0,3 </a:t>
            </a:r>
            <a:r>
              <a:rPr lang="ru-RU" sz="1400" dirty="0" err="1"/>
              <a:t>Мп</a:t>
            </a:r>
            <a:r>
              <a:rPr lang="ru-RU" sz="1400" dirty="0"/>
              <a:t>, 640х480, 30 кадр/с, 52◦), ПО, методические рекомендации по проведению 30 лабораторных работ, 100 стр.</a:t>
            </a:r>
          </a:p>
          <a:p>
            <a:pPr>
              <a:buNone/>
            </a:pPr>
            <a:r>
              <a:rPr lang="ru-RU" sz="1400" dirty="0"/>
              <a:t>ПО для анализа и обработки данных. Позволяет отслеживать и отображать все результаты экспериментов, предоставлять возможность статистической обработки полученных данных, обеспечивать наглядное представление результатов: строить линейные графики, гистограммы, таблицы, позволяет сохранять результаты, с возможностью их выгрузки в формат табличного редактора </a:t>
            </a:r>
            <a:r>
              <a:rPr lang="ru-RU" sz="1400" dirty="0" err="1"/>
              <a:t>Excel</a:t>
            </a:r>
            <a:r>
              <a:rPr lang="ru-RU" sz="1400" dirty="0"/>
              <a:t>.</a:t>
            </a:r>
          </a:p>
          <a:p>
            <a:pPr>
              <a:buNone/>
            </a:pPr>
            <a:r>
              <a:rPr lang="ru-RU" sz="1400" dirty="0" smtClean="0"/>
              <a:t>                                Русскоязычный </a:t>
            </a:r>
            <a:r>
              <a:rPr lang="ru-RU" sz="1400" dirty="0"/>
              <a:t>сайт поддержки </a:t>
            </a:r>
            <a:r>
              <a:rPr lang="ru-RU" sz="1400" dirty="0" smtClean="0"/>
              <a:t>пользователей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0049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Цифровая </a:t>
            </a:r>
            <a:r>
              <a:rPr lang="ru-RU" sz="2800" dirty="0"/>
              <a:t>лаборатория по Физике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2"/>
            <a:ext cx="2894356" cy="196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908720"/>
            <a:ext cx="875941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n-lt"/>
              </a:rPr>
              <a:t>Беспроводной </a:t>
            </a:r>
            <a:r>
              <a:rPr lang="ru-RU" sz="1400" dirty="0" err="1">
                <a:latin typeface="+mn-lt"/>
              </a:rPr>
              <a:t>мультидатчик</a:t>
            </a:r>
            <a:r>
              <a:rPr lang="ru-RU" sz="1400" dirty="0">
                <a:latin typeface="+mn-lt"/>
              </a:rPr>
              <a:t> по </a:t>
            </a:r>
            <a:r>
              <a:rPr lang="ru-RU" sz="1400" dirty="0" smtClean="0">
                <a:latin typeface="+mn-lt"/>
              </a:rPr>
              <a:t>физике - регистратор </a:t>
            </a:r>
            <a:r>
              <a:rPr lang="ru-RU" sz="1400" dirty="0">
                <a:latin typeface="+mn-lt"/>
              </a:rPr>
              <a:t>данных, поступающих со встроенных датчиков</a:t>
            </a:r>
            <a:r>
              <a:rPr lang="ru-RU" sz="1400" dirty="0" smtClean="0">
                <a:latin typeface="+mn-lt"/>
              </a:rPr>
              <a:t>:</a:t>
            </a:r>
          </a:p>
          <a:p>
            <a:endParaRPr lang="ru-RU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    Датчик </a:t>
            </a:r>
            <a:r>
              <a:rPr lang="ru-RU" sz="1400" dirty="0">
                <a:latin typeface="+mn-lt"/>
              </a:rPr>
              <a:t>температуры с измерительным зондом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- 25 до 125 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    Датчик </a:t>
            </a:r>
            <a:r>
              <a:rPr lang="ru-RU" sz="1400" dirty="0">
                <a:latin typeface="+mn-lt"/>
              </a:rPr>
              <a:t>абсолютного давления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0 до 700 кПа.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магнитного поля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-100 до +100 </a:t>
            </a:r>
            <a:r>
              <a:rPr lang="ru-RU" sz="1400" dirty="0" err="1">
                <a:latin typeface="+mn-lt"/>
              </a:rPr>
              <a:t>мТл</a:t>
            </a:r>
            <a:r>
              <a:rPr lang="ru-RU" sz="14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напряжения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-2 до +2В; от -5 до +5В; от -10 до +10В; </a:t>
            </a:r>
            <a:endParaRPr lang="ru-RU" sz="14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-15 до +15В; от -30 до +30В.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тока от -1 до +1А.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акселерометр с показателями: ±2 g; ±4 g; ±8 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температуры окружающей среды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-20 до +60 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USB осциллограф 2 канала, диапазон измерения от -100 В до +100 В. </a:t>
            </a:r>
            <a:endParaRPr lang="ru-RU" sz="14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USB </a:t>
            </a:r>
            <a:r>
              <a:rPr lang="ru-RU" sz="1400" dirty="0">
                <a:latin typeface="+mn-lt"/>
              </a:rPr>
              <a:t>осциллограф включает в себя два измерительных кабеля (длина 40 см) и электронный блок, выполненный в пластиковом корпусе. </a:t>
            </a:r>
            <a:endParaRPr lang="ru-RU" sz="1400" dirty="0" smtClean="0">
              <a:latin typeface="+mn-lt"/>
            </a:endParaRPr>
          </a:p>
          <a:p>
            <a:endParaRPr lang="ru-RU" sz="1400" dirty="0">
              <a:latin typeface="+mn-lt"/>
            </a:endParaRPr>
          </a:p>
          <a:p>
            <a:r>
              <a:rPr lang="ru-RU" sz="1400" dirty="0" err="1">
                <a:latin typeface="+mn-lt"/>
              </a:rPr>
              <a:t>Мультидатчик</a:t>
            </a:r>
            <a:r>
              <a:rPr lang="ru-RU" sz="1400" dirty="0">
                <a:latin typeface="+mn-lt"/>
              </a:rPr>
              <a:t> регистрирует данные со скоростью 20000 измерений в секунду от каждого датчика.</a:t>
            </a:r>
          </a:p>
          <a:p>
            <a:r>
              <a:rPr lang="ru-RU" sz="1400" dirty="0">
                <a:latin typeface="+mn-lt"/>
              </a:rPr>
              <a:t>Размер встроенной памяти </a:t>
            </a:r>
            <a:r>
              <a:rPr lang="ru-RU" sz="1400" dirty="0" err="1">
                <a:latin typeface="+mn-lt"/>
              </a:rPr>
              <a:t>мультидатчика</a:t>
            </a:r>
            <a:r>
              <a:rPr lang="ru-RU" sz="1400" dirty="0">
                <a:latin typeface="+mn-lt"/>
              </a:rPr>
              <a:t> позволяет сохранить более 100000 измеряемых данных. Соединение </a:t>
            </a:r>
            <a:r>
              <a:rPr lang="ru-RU" sz="1400" dirty="0" err="1">
                <a:latin typeface="+mn-lt"/>
              </a:rPr>
              <a:t>мультидатчика</a:t>
            </a:r>
            <a:r>
              <a:rPr lang="ru-RU" sz="1400" dirty="0">
                <a:latin typeface="+mn-lt"/>
              </a:rPr>
              <a:t> для передачи данных на ноутбук или компьютер происходит по беспроводному подключению </a:t>
            </a:r>
            <a:r>
              <a:rPr lang="ru-RU" sz="1400" dirty="0" err="1">
                <a:latin typeface="+mn-lt"/>
              </a:rPr>
              <a:t>Bluetooth</a:t>
            </a:r>
            <a:r>
              <a:rPr lang="ru-RU" sz="1400" dirty="0">
                <a:latin typeface="+mn-lt"/>
              </a:rPr>
              <a:t>.</a:t>
            </a:r>
          </a:p>
          <a:p>
            <a:r>
              <a:rPr lang="ru-RU" sz="1400" dirty="0">
                <a:latin typeface="+mn-lt"/>
              </a:rPr>
              <a:t>В состав также входит:</a:t>
            </a:r>
          </a:p>
          <a:p>
            <a:r>
              <a:rPr lang="ru-RU" sz="1400" dirty="0" smtClean="0">
                <a:latin typeface="+mn-lt"/>
              </a:rPr>
              <a:t>      Конструктор </a:t>
            </a:r>
            <a:r>
              <a:rPr lang="ru-RU" sz="1400" dirty="0">
                <a:latin typeface="+mn-lt"/>
              </a:rPr>
              <a:t>для проведения экспериментов, соединительный кабель USB, зарядное устройства с кабелем </a:t>
            </a:r>
            <a:r>
              <a:rPr lang="ru-RU" sz="1400" dirty="0" err="1">
                <a:latin typeface="+mn-lt"/>
              </a:rPr>
              <a:t>microUSB</a:t>
            </a:r>
            <a:r>
              <a:rPr lang="ru-RU" sz="1400" dirty="0">
                <a:latin typeface="+mn-lt"/>
              </a:rPr>
              <a:t>, USB Адаптер </a:t>
            </a:r>
            <a:r>
              <a:rPr lang="ru-RU" sz="1400" dirty="0" err="1">
                <a:latin typeface="+mn-lt"/>
              </a:rPr>
              <a:t>Bluetooth</a:t>
            </a:r>
            <a:r>
              <a:rPr lang="ru-RU" sz="1400" dirty="0">
                <a:latin typeface="+mn-lt"/>
              </a:rPr>
              <a:t> (USB 2.0 и выше) версии 4.1, краткое руководство по эксплуатации цифровой лаборатории, ПО, методические рекомендации по проведению 40 лабораторных работ (100 стр. А4);</a:t>
            </a:r>
          </a:p>
          <a:p>
            <a:r>
              <a:rPr lang="ru-RU" sz="1400" dirty="0" smtClean="0">
                <a:latin typeface="+mn-lt"/>
              </a:rPr>
              <a:t>      ПО </a:t>
            </a:r>
            <a:r>
              <a:rPr lang="ru-RU" sz="1400" dirty="0">
                <a:latin typeface="+mn-lt"/>
              </a:rPr>
              <a:t>для анализа и обработки данных. Позволяет отслеживать и отображать все результаты экспериментов, предоставлять возможность статистической обработки полученных данных, обеспечивать наглядное представление результатов: строить линейные графики, гистограммы, таблицы, позволяет сохранять результаты, с возможностью их выгрузки в формат табличного редактора </a:t>
            </a:r>
            <a:r>
              <a:rPr lang="ru-RU" sz="1400" dirty="0" err="1">
                <a:latin typeface="+mn-lt"/>
              </a:rPr>
              <a:t>Excel</a:t>
            </a:r>
            <a:r>
              <a:rPr lang="ru-RU" sz="1400" dirty="0">
                <a:latin typeface="+mn-lt"/>
              </a:rPr>
              <a:t>.</a:t>
            </a:r>
          </a:p>
          <a:p>
            <a:r>
              <a:rPr lang="ru-RU" sz="1400" dirty="0">
                <a:latin typeface="+mn-lt"/>
              </a:rPr>
              <a:t>Русскоязычный сайт поддержки </a:t>
            </a:r>
            <a:r>
              <a:rPr lang="ru-RU" sz="1400" dirty="0" smtClean="0">
                <a:latin typeface="+mn-lt"/>
              </a:rPr>
              <a:t>пользователей</a:t>
            </a: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7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/>
              <a:t>Цифровая лаборатория по Химии</a:t>
            </a:r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69" t="9477" r="19509" b="12771"/>
          <a:stretch>
            <a:fillRect/>
          </a:stretch>
        </p:blipFill>
        <p:spPr>
          <a:xfrm>
            <a:off x="5822058" y="1196752"/>
            <a:ext cx="2926405" cy="2151768"/>
          </a:xfrm>
        </p:spPr>
      </p:pic>
      <p:sp>
        <p:nvSpPr>
          <p:cNvPr id="8" name="Прямоугольник 7"/>
          <p:cNvSpPr/>
          <p:nvPr/>
        </p:nvSpPr>
        <p:spPr>
          <a:xfrm>
            <a:off x="242125" y="908720"/>
            <a:ext cx="853027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n-lt"/>
              </a:rPr>
              <a:t>Беспроводной </a:t>
            </a:r>
            <a:r>
              <a:rPr lang="ru-RU" sz="1400" dirty="0" err="1">
                <a:latin typeface="+mn-lt"/>
              </a:rPr>
              <a:t>мультидатчик</a:t>
            </a:r>
            <a:r>
              <a:rPr lang="ru-RU" sz="1400" dirty="0">
                <a:latin typeface="+mn-lt"/>
              </a:rPr>
              <a:t> по </a:t>
            </a:r>
            <a:r>
              <a:rPr lang="ru-RU" sz="1400" dirty="0" smtClean="0">
                <a:latin typeface="+mn-lt"/>
              </a:rPr>
              <a:t>химии - регистратор </a:t>
            </a:r>
            <a:r>
              <a:rPr lang="ru-RU" sz="1400" dirty="0">
                <a:latin typeface="+mn-lt"/>
              </a:rPr>
              <a:t>данных, поступающих со встроенных датчиков</a:t>
            </a:r>
            <a:r>
              <a:rPr lang="ru-RU" sz="1400" dirty="0" smtClean="0">
                <a:latin typeface="+mn-lt"/>
              </a:rPr>
              <a:t>:</a:t>
            </a:r>
          </a:p>
          <a:p>
            <a:endParaRPr lang="ru-RU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рН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0 до 14 </a:t>
            </a:r>
            <a:r>
              <a:rPr lang="ru-RU" sz="1400" dirty="0" err="1">
                <a:latin typeface="+mn-lt"/>
              </a:rPr>
              <a:t>pH</a:t>
            </a:r>
            <a:r>
              <a:rPr lang="ru-RU" sz="14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высокой температуры (</a:t>
            </a:r>
            <a:r>
              <a:rPr lang="ru-RU" sz="1400" dirty="0" err="1">
                <a:latin typeface="+mn-lt"/>
              </a:rPr>
              <a:t>термопарный</a:t>
            </a:r>
            <a:r>
              <a:rPr lang="ru-RU" sz="1400" dirty="0">
                <a:latin typeface="+mn-lt"/>
              </a:rPr>
              <a:t>)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-200 до +1200С.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электропроводимости с измерительным электродом </a:t>
            </a:r>
            <a:endParaRPr lang="ru-RU" sz="14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0 до 200 </a:t>
            </a:r>
            <a:r>
              <a:rPr lang="ru-RU" sz="1400" dirty="0" err="1">
                <a:latin typeface="+mn-lt"/>
              </a:rPr>
              <a:t>мкСм</a:t>
            </a:r>
            <a:r>
              <a:rPr lang="ru-RU" sz="1400" dirty="0">
                <a:latin typeface="+mn-lt"/>
              </a:rPr>
              <a:t>; от 0 до 2000 </a:t>
            </a:r>
            <a:r>
              <a:rPr lang="ru-RU" sz="1400" dirty="0" err="1">
                <a:latin typeface="+mn-lt"/>
              </a:rPr>
              <a:t>мкСм</a:t>
            </a:r>
            <a:r>
              <a:rPr lang="ru-RU" sz="1400" dirty="0">
                <a:latin typeface="+mn-lt"/>
              </a:rPr>
              <a:t>; от 0 до 30000 </a:t>
            </a:r>
            <a:r>
              <a:rPr lang="ru-RU" sz="1400" dirty="0" err="1">
                <a:latin typeface="+mn-lt"/>
              </a:rPr>
              <a:t>мкСм</a:t>
            </a:r>
            <a:r>
              <a:rPr lang="ru-RU" sz="14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температуры платиновый с измерительным зондом, </a:t>
            </a:r>
            <a:endParaRPr lang="ru-RU" sz="14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с платиновым </a:t>
            </a:r>
            <a:r>
              <a:rPr lang="ru-RU" sz="1400" dirty="0">
                <a:latin typeface="+mn-lt"/>
              </a:rPr>
              <a:t>термодатчиком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-50 до +165C.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температуры окружающей среды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-20 до +60.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оптической плотности 525 </a:t>
            </a:r>
            <a:r>
              <a:rPr lang="ru-RU" sz="1400" dirty="0" err="1">
                <a:latin typeface="+mn-lt"/>
              </a:rPr>
              <a:t>нм</a:t>
            </a:r>
            <a:r>
              <a:rPr lang="ru-RU" sz="1400" dirty="0">
                <a:latin typeface="+mn-lt"/>
              </a:rPr>
              <a:t>, 620 </a:t>
            </a:r>
            <a:r>
              <a:rPr lang="ru-RU" sz="1400" dirty="0" err="1">
                <a:latin typeface="+mn-lt"/>
              </a:rPr>
              <a:t>нм</a:t>
            </a:r>
            <a:r>
              <a:rPr lang="ru-RU" sz="1400" dirty="0">
                <a:latin typeface="+mn-lt"/>
              </a:rPr>
              <a:t>, 470 </a:t>
            </a:r>
            <a:r>
              <a:rPr lang="ru-RU" sz="1400" dirty="0" err="1">
                <a:latin typeface="+mn-lt"/>
              </a:rPr>
              <a:t>нм</a:t>
            </a:r>
            <a:r>
              <a:rPr lang="ru-RU" sz="1400" dirty="0">
                <a:latin typeface="+mn-lt"/>
              </a:rPr>
              <a:t>. </a:t>
            </a:r>
            <a:endParaRPr lang="ru-RU" sz="14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Коэффициент </a:t>
            </a:r>
            <a:r>
              <a:rPr lang="ru-RU" sz="1400" dirty="0">
                <a:latin typeface="+mn-lt"/>
              </a:rPr>
              <a:t>пропускания света, проходящего через образец 10-90%.</a:t>
            </a:r>
          </a:p>
          <a:p>
            <a:endParaRPr lang="ru-RU" sz="1400" dirty="0">
              <a:latin typeface="+mn-lt"/>
            </a:endParaRPr>
          </a:p>
          <a:p>
            <a:r>
              <a:rPr lang="ru-RU" sz="1400" dirty="0" err="1">
                <a:latin typeface="+mn-lt"/>
              </a:rPr>
              <a:t>Мультидатчик</a:t>
            </a:r>
            <a:r>
              <a:rPr lang="ru-RU" sz="1400" dirty="0">
                <a:latin typeface="+mn-lt"/>
              </a:rPr>
              <a:t> регистрирует данные со скоростью 20000 измерений в секунду от каждого датчика.</a:t>
            </a:r>
          </a:p>
          <a:p>
            <a:r>
              <a:rPr lang="ru-RU" sz="1400" dirty="0">
                <a:latin typeface="+mn-lt"/>
              </a:rPr>
              <a:t>Размер встроенной памяти </a:t>
            </a:r>
            <a:r>
              <a:rPr lang="ru-RU" sz="1400" dirty="0" err="1">
                <a:latin typeface="+mn-lt"/>
              </a:rPr>
              <a:t>мультидатчика</a:t>
            </a:r>
            <a:r>
              <a:rPr lang="ru-RU" sz="1400" dirty="0">
                <a:latin typeface="+mn-lt"/>
              </a:rPr>
              <a:t> позволяет сохранить более 100000 измеряемых данных. Соединение </a:t>
            </a:r>
            <a:r>
              <a:rPr lang="ru-RU" sz="1400" dirty="0" err="1">
                <a:latin typeface="+mn-lt"/>
              </a:rPr>
              <a:t>мультидатчика</a:t>
            </a:r>
            <a:r>
              <a:rPr lang="ru-RU" sz="1400" dirty="0">
                <a:latin typeface="+mn-lt"/>
              </a:rPr>
              <a:t> для передачи данных на ноутбук или компьютер происходит по беспроводному подключению </a:t>
            </a:r>
            <a:r>
              <a:rPr lang="ru-RU" sz="1400" dirty="0" err="1">
                <a:latin typeface="+mn-lt"/>
              </a:rPr>
              <a:t>Bluetooth</a:t>
            </a:r>
            <a:r>
              <a:rPr lang="ru-RU" sz="1400" dirty="0">
                <a:latin typeface="+mn-lt"/>
              </a:rPr>
              <a:t>.</a:t>
            </a:r>
          </a:p>
          <a:p>
            <a:r>
              <a:rPr lang="ru-RU" sz="1400" dirty="0">
                <a:latin typeface="+mn-lt"/>
              </a:rPr>
              <a:t>В состав также входит:</a:t>
            </a:r>
          </a:p>
          <a:p>
            <a:r>
              <a:rPr lang="ru-RU" sz="1400" dirty="0" smtClean="0">
                <a:latin typeface="+mn-lt"/>
              </a:rPr>
              <a:t>     Набор </a:t>
            </a:r>
            <a:r>
              <a:rPr lang="ru-RU" sz="1400" dirty="0">
                <a:latin typeface="+mn-lt"/>
              </a:rPr>
              <a:t>лабораторной оснастки, соединительный кабель USB, зарядное устройства с кабелем </a:t>
            </a:r>
            <a:r>
              <a:rPr lang="ru-RU" sz="1400" dirty="0" err="1">
                <a:latin typeface="+mn-lt"/>
              </a:rPr>
              <a:t>microUSB</a:t>
            </a:r>
            <a:r>
              <a:rPr lang="ru-RU" sz="1400" dirty="0">
                <a:latin typeface="+mn-lt"/>
              </a:rPr>
              <a:t>, USB Адаптер </a:t>
            </a:r>
            <a:r>
              <a:rPr lang="ru-RU" sz="1400" dirty="0" err="1">
                <a:latin typeface="+mn-lt"/>
              </a:rPr>
              <a:t>Bluetooth</a:t>
            </a:r>
            <a:r>
              <a:rPr lang="ru-RU" sz="1400" dirty="0">
                <a:latin typeface="+mn-lt"/>
              </a:rPr>
              <a:t> (USB 2.0 и выше) версии 4.1, краткое руководство по эксплуатации цифровой лаборатории, ПО, методические рекомендации по проведению 40 лабораторных работ (100 стр. А4);</a:t>
            </a:r>
          </a:p>
          <a:p>
            <a:r>
              <a:rPr lang="ru-RU" sz="1400" dirty="0" smtClean="0">
                <a:latin typeface="+mn-lt"/>
              </a:rPr>
              <a:t>     ПО </a:t>
            </a:r>
            <a:r>
              <a:rPr lang="ru-RU" sz="1400" dirty="0">
                <a:latin typeface="+mn-lt"/>
              </a:rPr>
              <a:t>для анализа и обработки данных. Позволяет отслеживать и отображать все результаты экспериментов, предоставлять возможность статистической обработки полученных данных, обеспечивать наглядное представление результатов: строить линейные графики, гистограммы, таблицы, позволяет сохранять результаты, с возможностью их выгрузки в формат табличного редактора </a:t>
            </a:r>
            <a:r>
              <a:rPr lang="ru-RU" sz="1400" dirty="0" err="1">
                <a:latin typeface="+mn-lt"/>
              </a:rPr>
              <a:t>Excel</a:t>
            </a:r>
            <a:r>
              <a:rPr lang="ru-RU" sz="1400" dirty="0">
                <a:latin typeface="+mn-lt"/>
              </a:rPr>
              <a:t>.</a:t>
            </a:r>
          </a:p>
          <a:p>
            <a:r>
              <a:rPr lang="ru-RU" sz="1400" dirty="0">
                <a:latin typeface="+mn-lt"/>
              </a:rPr>
              <a:t>Русскоязычный сайт поддержки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0049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Цифровая </a:t>
            </a:r>
            <a:r>
              <a:rPr lang="ru-RU" sz="2800" dirty="0"/>
              <a:t>лаборатория по Экологии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791640" cy="196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836712"/>
            <a:ext cx="89644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n-lt"/>
              </a:rPr>
              <a:t>Беспроводной </a:t>
            </a:r>
            <a:r>
              <a:rPr lang="ru-RU" sz="1400" dirty="0" err="1">
                <a:latin typeface="+mn-lt"/>
              </a:rPr>
              <a:t>мультидатчик</a:t>
            </a:r>
            <a:r>
              <a:rPr lang="ru-RU" sz="1400" dirty="0">
                <a:latin typeface="+mn-lt"/>
              </a:rPr>
              <a:t> по </a:t>
            </a:r>
            <a:r>
              <a:rPr lang="ru-RU" sz="1400" dirty="0" smtClean="0">
                <a:latin typeface="+mn-lt"/>
              </a:rPr>
              <a:t>экологии - регистратор </a:t>
            </a:r>
            <a:r>
              <a:rPr lang="ru-RU" sz="1400" dirty="0">
                <a:latin typeface="+mn-lt"/>
              </a:rPr>
              <a:t>данных, поступающих со встроенных и внешних датчиков</a:t>
            </a:r>
            <a:r>
              <a:rPr lang="ru-RU" sz="1400" dirty="0" smtClean="0">
                <a:latin typeface="+mn-lt"/>
              </a:rPr>
              <a:t>:</a:t>
            </a:r>
            <a:endParaRPr lang="ru-RU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нитрат-ионов.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хлорид-ионов.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рН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0 до 14 </a:t>
            </a:r>
            <a:r>
              <a:rPr lang="ru-RU" sz="1400" dirty="0" err="1">
                <a:latin typeface="+mn-lt"/>
              </a:rPr>
              <a:t>pH</a:t>
            </a:r>
            <a:r>
              <a:rPr lang="ru-RU" sz="14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влажности </a:t>
            </a:r>
            <a:r>
              <a:rPr lang="ru-RU" sz="1400" dirty="0" smtClean="0">
                <a:latin typeface="+mn-lt"/>
              </a:rPr>
              <a:t>0…100</a:t>
            </a:r>
            <a:r>
              <a:rPr lang="ru-RU" sz="1400" dirty="0">
                <a:latin typeface="+mn-lt"/>
              </a:rPr>
              <a:t>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освещенности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0 до 180000 </a:t>
            </a:r>
            <a:r>
              <a:rPr lang="ru-RU" sz="1400" dirty="0" err="1">
                <a:latin typeface="+mn-lt"/>
              </a:rPr>
              <a:t>лк</a:t>
            </a:r>
            <a:r>
              <a:rPr lang="ru-RU" sz="14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температуры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-20 до +140С.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электропроводимости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0 до 200 </a:t>
            </a:r>
            <a:r>
              <a:rPr lang="ru-RU" sz="1400" dirty="0" err="1">
                <a:latin typeface="+mn-lt"/>
              </a:rPr>
              <a:t>мкСм</a:t>
            </a:r>
            <a:r>
              <a:rPr lang="ru-RU" sz="1400" dirty="0">
                <a:latin typeface="+mn-lt"/>
              </a:rPr>
              <a:t>; от 0 до 2000 </a:t>
            </a:r>
            <a:r>
              <a:rPr lang="ru-RU" sz="1400" dirty="0" err="1">
                <a:latin typeface="+mn-lt"/>
              </a:rPr>
              <a:t>мкСм</a:t>
            </a:r>
            <a:r>
              <a:rPr lang="ru-RU" sz="1400" dirty="0">
                <a:latin typeface="+mn-lt"/>
              </a:rPr>
              <a:t>; </a:t>
            </a:r>
            <a:endParaRPr lang="ru-RU" sz="14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0 до 20000 </a:t>
            </a:r>
            <a:r>
              <a:rPr lang="ru-RU" sz="1400" dirty="0" err="1">
                <a:latin typeface="+mn-lt"/>
              </a:rPr>
              <a:t>мкСм</a:t>
            </a:r>
            <a:r>
              <a:rPr lang="ru-RU" sz="14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температуры окружающей среды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-20 до +60С.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звука с функцией интегрирования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50 Гц до 10 кГц.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влажности почвы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0 до 50%.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кислорода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0 до 100%.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оптической плотности 525 </a:t>
            </a:r>
            <a:r>
              <a:rPr lang="ru-RU" sz="1400" dirty="0" err="1">
                <a:latin typeface="+mn-lt"/>
              </a:rPr>
              <a:t>нм</a:t>
            </a:r>
            <a:r>
              <a:rPr lang="ru-RU" sz="14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оптической плотности 470 </a:t>
            </a:r>
            <a:r>
              <a:rPr lang="ru-RU" sz="1400" dirty="0" err="1" smtClean="0">
                <a:latin typeface="+mn-lt"/>
              </a:rPr>
              <a:t>нм</a:t>
            </a:r>
            <a:r>
              <a:rPr lang="ru-RU" sz="1400" dirty="0" smtClean="0">
                <a:latin typeface="+mn-lt"/>
              </a:rPr>
              <a:t>. Коэффициент </a:t>
            </a:r>
            <a:r>
              <a:rPr lang="ru-RU" sz="1400" dirty="0">
                <a:latin typeface="+mn-lt"/>
              </a:rPr>
              <a:t>пропускания света, проходящего через образец </a:t>
            </a:r>
            <a:r>
              <a:rPr lang="ru-RU" sz="1400" dirty="0" smtClean="0">
                <a:latin typeface="+mn-lt"/>
              </a:rPr>
              <a:t>10-90</a:t>
            </a:r>
            <a:r>
              <a:rPr lang="ru-RU" sz="1400" dirty="0">
                <a:latin typeface="+mn-lt"/>
              </a:rPr>
              <a:t>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</a:t>
            </a:r>
            <a:r>
              <a:rPr lang="ru-RU" sz="1400" dirty="0" err="1">
                <a:latin typeface="+mn-lt"/>
              </a:rPr>
              <a:t>турбидиметр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0 до 200 NTU.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окиси углерода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0 до 1000 </a:t>
            </a:r>
            <a:r>
              <a:rPr lang="ru-RU" sz="1400" dirty="0" err="1">
                <a:latin typeface="+mn-lt"/>
              </a:rPr>
              <a:t>ppm</a:t>
            </a:r>
            <a:r>
              <a:rPr lang="ru-RU" sz="1400" dirty="0">
                <a:latin typeface="+mn-lt"/>
              </a:rPr>
              <a:t>.</a:t>
            </a:r>
          </a:p>
          <a:p>
            <a:endParaRPr lang="ru-RU" sz="1400" dirty="0">
              <a:latin typeface="+mn-lt"/>
            </a:endParaRPr>
          </a:p>
          <a:p>
            <a:r>
              <a:rPr lang="ru-RU" sz="1400" dirty="0" err="1">
                <a:latin typeface="+mn-lt"/>
              </a:rPr>
              <a:t>Мультидатчик</a:t>
            </a:r>
            <a:r>
              <a:rPr lang="ru-RU" sz="1400" dirty="0">
                <a:latin typeface="+mn-lt"/>
              </a:rPr>
              <a:t> регистрирует данные со скоростью 20000 измерений в секунду от каждого датчика.</a:t>
            </a:r>
          </a:p>
          <a:p>
            <a:r>
              <a:rPr lang="ru-RU" sz="1400" dirty="0">
                <a:latin typeface="+mn-lt"/>
              </a:rPr>
              <a:t>Размер встроенной памяти </a:t>
            </a:r>
            <a:r>
              <a:rPr lang="ru-RU" sz="1400" dirty="0" err="1">
                <a:latin typeface="+mn-lt"/>
              </a:rPr>
              <a:t>мультидатчика</a:t>
            </a:r>
            <a:r>
              <a:rPr lang="ru-RU" sz="1400" dirty="0">
                <a:latin typeface="+mn-lt"/>
              </a:rPr>
              <a:t> позволяет сохранить более 100000 измеряемых данных. Соединение </a:t>
            </a:r>
            <a:r>
              <a:rPr lang="ru-RU" sz="1400" dirty="0" err="1">
                <a:latin typeface="+mn-lt"/>
              </a:rPr>
              <a:t>мультидатчика</a:t>
            </a:r>
            <a:r>
              <a:rPr lang="ru-RU" sz="1400" dirty="0">
                <a:latin typeface="+mn-lt"/>
              </a:rPr>
              <a:t> для передачи данных на ноутбук или компьютер происходит по беспроводному подключению </a:t>
            </a:r>
            <a:r>
              <a:rPr lang="ru-RU" sz="1400" dirty="0" err="1">
                <a:latin typeface="+mn-lt"/>
              </a:rPr>
              <a:t>Bluetooth</a:t>
            </a:r>
            <a:r>
              <a:rPr lang="ru-RU" sz="1400" dirty="0">
                <a:latin typeface="+mn-lt"/>
              </a:rPr>
              <a:t>.</a:t>
            </a:r>
          </a:p>
          <a:p>
            <a:r>
              <a:rPr lang="ru-RU" sz="1400" dirty="0">
                <a:latin typeface="+mn-lt"/>
              </a:rPr>
              <a:t>В состав также входит:</a:t>
            </a:r>
          </a:p>
          <a:p>
            <a:r>
              <a:rPr lang="ru-RU" sz="1400" dirty="0" smtClean="0">
                <a:latin typeface="+mn-lt"/>
              </a:rPr>
              <a:t>       Соединительный </a:t>
            </a:r>
            <a:r>
              <a:rPr lang="ru-RU" sz="1400" dirty="0">
                <a:latin typeface="+mn-lt"/>
              </a:rPr>
              <a:t>кабель USB х2, стержень для закрепления датчиков в штативе, зарядное устройства с кабелем </a:t>
            </a:r>
            <a:r>
              <a:rPr lang="ru-RU" sz="1400" dirty="0" err="1">
                <a:latin typeface="+mn-lt"/>
              </a:rPr>
              <a:t>microUSB</a:t>
            </a:r>
            <a:r>
              <a:rPr lang="ru-RU" sz="1400" dirty="0">
                <a:latin typeface="+mn-lt"/>
              </a:rPr>
              <a:t>, USB Адаптер </a:t>
            </a:r>
            <a:r>
              <a:rPr lang="ru-RU" sz="1400" dirty="0" err="1">
                <a:latin typeface="+mn-lt"/>
              </a:rPr>
              <a:t>Bluetooth</a:t>
            </a:r>
            <a:r>
              <a:rPr lang="ru-RU" sz="1400" dirty="0">
                <a:latin typeface="+mn-lt"/>
              </a:rPr>
              <a:t> (USB 2.0 и выше) версии 4.1, краткое руководство по эксплуатации цифровой лаборатории, ПО, методические рекомендации по проведению 20 лабораторных работ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6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</p:spPr>
        <p:txBody>
          <a:bodyPr>
            <a:normAutofit/>
          </a:bodyPr>
          <a:lstStyle/>
          <a:p>
            <a:r>
              <a:rPr lang="ru-RU" sz="2800" dirty="0"/>
              <a:t>Цифровая лаборатория по Физиологии</a:t>
            </a:r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69" t="6367" r="17726" b="12771"/>
          <a:stretch>
            <a:fillRect/>
          </a:stretch>
        </p:blipFill>
        <p:spPr>
          <a:xfrm>
            <a:off x="5940152" y="1124744"/>
            <a:ext cx="2811082" cy="2088232"/>
          </a:xfrm>
        </p:spPr>
      </p:pic>
      <p:sp>
        <p:nvSpPr>
          <p:cNvPr id="8" name="Прямоугольник 7"/>
          <p:cNvSpPr/>
          <p:nvPr/>
        </p:nvSpPr>
        <p:spPr>
          <a:xfrm>
            <a:off x="179512" y="764704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n-lt"/>
              </a:rPr>
              <a:t>Беспроводной </a:t>
            </a:r>
            <a:r>
              <a:rPr lang="ru-RU" sz="1400" dirty="0" err="1">
                <a:latin typeface="+mn-lt"/>
              </a:rPr>
              <a:t>мультидатчик</a:t>
            </a:r>
            <a:r>
              <a:rPr lang="ru-RU" sz="1400" dirty="0">
                <a:latin typeface="+mn-lt"/>
              </a:rPr>
              <a:t> по </a:t>
            </a:r>
            <a:r>
              <a:rPr lang="ru-RU" sz="1400" dirty="0" smtClean="0">
                <a:latin typeface="+mn-lt"/>
              </a:rPr>
              <a:t>физиологии - регистратор </a:t>
            </a:r>
            <a:r>
              <a:rPr lang="ru-RU" sz="1400" dirty="0">
                <a:latin typeface="+mn-lt"/>
              </a:rPr>
              <a:t>данных, поступающих со встроенных и внешних датчиков</a:t>
            </a:r>
            <a:r>
              <a:rPr lang="ru-RU" sz="1400" dirty="0" smtClean="0">
                <a:latin typeface="+mn-lt"/>
              </a:rPr>
              <a:t>:</a:t>
            </a:r>
            <a:endParaRPr lang="ru-RU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артериального давления (0…250 мм рт. ст.).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пульса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30 до 200 уд/мин.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температуры тела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+25 до +40С.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частоты дыхания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0 до 100 циклов/мин.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ускорения с показателями ±2 g; ±4 g; ±8 g.</a:t>
            </a:r>
          </a:p>
          <a:p>
            <a:endParaRPr lang="ru-RU" sz="1400" dirty="0">
              <a:latin typeface="+mn-lt"/>
            </a:endParaRPr>
          </a:p>
          <a:p>
            <a:r>
              <a:rPr lang="ru-RU" sz="1400" dirty="0">
                <a:latin typeface="+mn-lt"/>
              </a:rPr>
              <a:t>Отдельные устройства</a:t>
            </a:r>
            <a:r>
              <a:rPr lang="ru-RU" sz="1400" dirty="0" smtClean="0">
                <a:latin typeface="+mn-lt"/>
              </a:rPr>
              <a:t>:</a:t>
            </a:r>
            <a:endParaRPr lang="ru-RU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ЭКГ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-300 до +300 мВ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рН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0 до 14 </a:t>
            </a:r>
            <a:r>
              <a:rPr lang="ru-RU" sz="1400" dirty="0" err="1">
                <a:latin typeface="+mn-lt"/>
              </a:rPr>
              <a:t>pH</a:t>
            </a:r>
            <a:endParaRPr lang="ru-RU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</a:t>
            </a:r>
            <a:r>
              <a:rPr lang="ru-RU" sz="1400" dirty="0" smtClean="0">
                <a:latin typeface="+mn-lt"/>
              </a:rPr>
              <a:t>силомер от </a:t>
            </a:r>
            <a:r>
              <a:rPr lang="ru-RU" sz="1400" dirty="0">
                <a:latin typeface="+mn-lt"/>
              </a:rPr>
              <a:t>-40 до 40 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    Датчик освещенности </a:t>
            </a: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0 до 180000 </a:t>
            </a:r>
            <a:r>
              <a:rPr lang="ru-RU" sz="1400" dirty="0" err="1">
                <a:latin typeface="+mn-lt"/>
              </a:rPr>
              <a:t>лк</a:t>
            </a:r>
            <a:endParaRPr lang="ru-RU" sz="1400" dirty="0">
              <a:latin typeface="+mn-lt"/>
            </a:endParaRPr>
          </a:p>
          <a:p>
            <a:endParaRPr lang="ru-RU" sz="1400" dirty="0">
              <a:latin typeface="+mn-lt"/>
            </a:endParaRPr>
          </a:p>
          <a:p>
            <a:r>
              <a:rPr lang="ru-RU" sz="1400" dirty="0" err="1">
                <a:latin typeface="+mn-lt"/>
              </a:rPr>
              <a:t>Мультидатчик</a:t>
            </a:r>
            <a:r>
              <a:rPr lang="ru-RU" sz="1400" dirty="0">
                <a:latin typeface="+mn-lt"/>
              </a:rPr>
              <a:t> регистрирует данные со скоростью 20000 измерений в секунду от каждого датчика.</a:t>
            </a:r>
          </a:p>
          <a:p>
            <a:r>
              <a:rPr lang="ru-RU" sz="1400" dirty="0">
                <a:latin typeface="+mn-lt"/>
              </a:rPr>
              <a:t>Размер встроенной памяти </a:t>
            </a:r>
            <a:r>
              <a:rPr lang="ru-RU" sz="1400" dirty="0" err="1">
                <a:latin typeface="+mn-lt"/>
              </a:rPr>
              <a:t>мультидатчика</a:t>
            </a:r>
            <a:r>
              <a:rPr lang="ru-RU" sz="1400" dirty="0">
                <a:latin typeface="+mn-lt"/>
              </a:rPr>
              <a:t> позволяет сохранить более 100000 измеряемых данных. Соединение </a:t>
            </a:r>
            <a:r>
              <a:rPr lang="ru-RU" sz="1400" dirty="0" err="1">
                <a:latin typeface="+mn-lt"/>
              </a:rPr>
              <a:t>мультидатчика</a:t>
            </a:r>
            <a:r>
              <a:rPr lang="ru-RU" sz="1400" dirty="0">
                <a:latin typeface="+mn-lt"/>
              </a:rPr>
              <a:t> для передачи данных на ноутбук или компьютер происходит по беспроводному подключению </a:t>
            </a:r>
            <a:r>
              <a:rPr lang="ru-RU" sz="1400" dirty="0" err="1">
                <a:latin typeface="+mn-lt"/>
              </a:rPr>
              <a:t>Bluetooth</a:t>
            </a:r>
            <a:r>
              <a:rPr lang="ru-RU" sz="1400" dirty="0">
                <a:latin typeface="+mn-lt"/>
              </a:rPr>
              <a:t>.</a:t>
            </a:r>
          </a:p>
          <a:p>
            <a:r>
              <a:rPr lang="ru-RU" sz="1400" dirty="0">
                <a:latin typeface="+mn-lt"/>
              </a:rPr>
              <a:t>В состав также входит:</a:t>
            </a:r>
          </a:p>
          <a:p>
            <a:r>
              <a:rPr lang="ru-RU" sz="1400" dirty="0" smtClean="0">
                <a:latin typeface="+mn-lt"/>
              </a:rPr>
              <a:t>         Конструктор </a:t>
            </a:r>
            <a:r>
              <a:rPr lang="ru-RU" sz="1400" dirty="0">
                <a:latin typeface="+mn-lt"/>
              </a:rPr>
              <a:t>для проведения экспериментов, соединительный кабель USB, зарядное устройства с кабелем </a:t>
            </a:r>
            <a:r>
              <a:rPr lang="ru-RU" sz="1400" dirty="0" err="1">
                <a:latin typeface="+mn-lt"/>
              </a:rPr>
              <a:t>microUSB</a:t>
            </a:r>
            <a:r>
              <a:rPr lang="ru-RU" sz="1400" dirty="0">
                <a:latin typeface="+mn-lt"/>
              </a:rPr>
              <a:t>, USB Адаптер </a:t>
            </a:r>
            <a:r>
              <a:rPr lang="ru-RU" sz="1400" dirty="0" err="1">
                <a:latin typeface="+mn-lt"/>
              </a:rPr>
              <a:t>Bluetooth</a:t>
            </a:r>
            <a:r>
              <a:rPr lang="ru-RU" sz="1400" dirty="0">
                <a:latin typeface="+mn-lt"/>
              </a:rPr>
              <a:t> (USB 2.0 и выше) версии 4.1, краткое руководство по эксплуатации цифровой лаборатории, ПО, методические рекомендации по проведению 20 лабораторных работ</a:t>
            </a:r>
          </a:p>
          <a:p>
            <a:r>
              <a:rPr lang="ru-RU" sz="1400" dirty="0">
                <a:latin typeface="+mn-lt"/>
              </a:rPr>
              <a:t>ПО для анализа и обработки данных. Позволяет отслеживать и отображать все результаты экспериментов, предоставлять возможность статистической обработки полученных данных, обеспечивать наглядное представление результатов: строить линейные графики, гистограммы, таблицы, позволяет сохранять результаты, с возможностью их выгрузки в формат табличного редактора </a:t>
            </a:r>
            <a:r>
              <a:rPr lang="ru-RU" sz="1400" dirty="0" err="1">
                <a:latin typeface="+mn-lt"/>
              </a:rPr>
              <a:t>Excel</a:t>
            </a:r>
            <a:r>
              <a:rPr lang="ru-RU" sz="1400" dirty="0">
                <a:latin typeface="+mn-lt"/>
              </a:rPr>
              <a:t>.</a:t>
            </a:r>
          </a:p>
          <a:p>
            <a:r>
              <a:rPr lang="ru-RU" sz="1400" dirty="0">
                <a:latin typeface="+mn-lt"/>
              </a:rPr>
              <a:t>Русскоязычный сайт поддержки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0049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Внешние </a:t>
            </a:r>
            <a:r>
              <a:rPr lang="ru-RU" sz="2800" dirty="0"/>
              <a:t>датчики ЦЛ «Архимед»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91264" cy="5073427"/>
          </a:xfrm>
        </p:spPr>
        <p:txBody>
          <a:bodyPr/>
          <a:lstStyle/>
          <a:p>
            <a:r>
              <a:rPr lang="ru-RU" sz="2000" dirty="0"/>
              <a:t>Датчик давления</a:t>
            </a:r>
          </a:p>
          <a:p>
            <a:r>
              <a:rPr lang="ru-RU" sz="2000" dirty="0"/>
              <a:t>Датчик влажности почвы</a:t>
            </a:r>
          </a:p>
          <a:p>
            <a:r>
              <a:rPr lang="ru-RU" sz="2000" dirty="0"/>
              <a:t>Датчик кислорода</a:t>
            </a:r>
          </a:p>
          <a:p>
            <a:r>
              <a:rPr lang="ru-RU" sz="2000" dirty="0"/>
              <a:t>Датчик силы</a:t>
            </a:r>
          </a:p>
          <a:p>
            <a:r>
              <a:rPr lang="ru-RU" sz="2000" dirty="0"/>
              <a:t>Датчик ЭКГ</a:t>
            </a:r>
          </a:p>
          <a:p>
            <a:r>
              <a:rPr lang="ru-RU" sz="2000" dirty="0" err="1"/>
              <a:t>Фотоворота</a:t>
            </a:r>
            <a:endParaRPr lang="ru-RU" sz="2000" dirty="0"/>
          </a:p>
          <a:p>
            <a:r>
              <a:rPr lang="ru-RU" sz="2000" dirty="0"/>
              <a:t>Ион-селективные электроды</a:t>
            </a:r>
          </a:p>
          <a:p>
            <a:r>
              <a:rPr lang="ru-RU" sz="2000" dirty="0"/>
              <a:t>Температурный </a:t>
            </a:r>
            <a:r>
              <a:rPr lang="ru-RU" sz="2000" dirty="0" smtClean="0"/>
              <a:t>зонд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Внешние датчики входят в состав ЦЛ.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18293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41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Технические характеристики </a:t>
            </a:r>
            <a:r>
              <a:rPr lang="ru-RU" sz="3200" dirty="0" err="1"/>
              <a:t>мультидатчика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 - Скорость снятия показаний: 20 000/сек</a:t>
            </a:r>
          </a:p>
          <a:p>
            <a:r>
              <a:rPr lang="ru-RU" sz="2400" dirty="0"/>
              <a:t> - Разрешение измерений: 12-бит</a:t>
            </a:r>
          </a:p>
          <a:p>
            <a:r>
              <a:rPr lang="ru-RU" sz="2400" dirty="0"/>
              <a:t> - Размер памяти: 1 000 000 замеров, 2Мб</a:t>
            </a:r>
          </a:p>
          <a:p>
            <a:r>
              <a:rPr lang="ru-RU" sz="2400" dirty="0"/>
              <a:t> - Аккумулятор: </a:t>
            </a:r>
            <a:r>
              <a:rPr lang="ru-RU" sz="2400" dirty="0" err="1"/>
              <a:t>LiPO</a:t>
            </a:r>
            <a:r>
              <a:rPr lang="ru-RU" sz="2400" dirty="0"/>
              <a:t> 3.6V (зарядка через </a:t>
            </a:r>
            <a:r>
              <a:rPr lang="ru-RU" sz="2400" dirty="0" err="1"/>
              <a:t>Mini</a:t>
            </a:r>
            <a:r>
              <a:rPr lang="ru-RU" sz="2400" dirty="0"/>
              <a:t> USB)</a:t>
            </a:r>
          </a:p>
          <a:p>
            <a:r>
              <a:rPr lang="ru-RU" sz="2400" dirty="0"/>
              <a:t> - Время работы аккумулятора: </a:t>
            </a:r>
            <a:r>
              <a:rPr lang="en-US" sz="2400" dirty="0"/>
              <a:t>800mAh &gt; 150 </a:t>
            </a:r>
            <a:r>
              <a:rPr lang="ru-RU" sz="2400" dirty="0"/>
              <a:t>ч</a:t>
            </a:r>
          </a:p>
          <a:p>
            <a:r>
              <a:rPr lang="ru-RU" sz="2400" dirty="0"/>
              <a:t> - Соединение с компьютером: </a:t>
            </a:r>
            <a:r>
              <a:rPr lang="en-US" sz="2400" dirty="0"/>
              <a:t>USB 2.0</a:t>
            </a:r>
            <a:endParaRPr lang="ru-RU" sz="2400" dirty="0"/>
          </a:p>
          <a:p>
            <a:r>
              <a:rPr lang="ru-RU" sz="2400" dirty="0"/>
              <a:t> - Беспроводное соединение: </a:t>
            </a:r>
            <a:r>
              <a:rPr lang="en-US" sz="2400" dirty="0"/>
              <a:t>Bluetooth V4.2</a:t>
            </a:r>
            <a:endParaRPr lang="ru-RU" sz="2400" dirty="0"/>
          </a:p>
          <a:p>
            <a:r>
              <a:rPr lang="ru-RU" sz="2400" dirty="0"/>
              <a:t> - Удаленный сбор данных: Да</a:t>
            </a:r>
          </a:p>
          <a:p>
            <a:r>
              <a:rPr lang="ru-RU" sz="2400" dirty="0"/>
              <a:t> - Размеры корпуса: </a:t>
            </a:r>
            <a:r>
              <a:rPr lang="en-US" sz="2400" dirty="0"/>
              <a:t>89x63x27</a:t>
            </a:r>
            <a:r>
              <a:rPr lang="ru-RU" sz="2400" dirty="0"/>
              <a:t> мм</a:t>
            </a:r>
          </a:p>
          <a:p>
            <a:r>
              <a:rPr lang="ru-RU" sz="2400" dirty="0"/>
              <a:t> - Температурный диапазон: -20 до 60С</a:t>
            </a:r>
          </a:p>
        </p:txBody>
      </p:sp>
    </p:spTree>
    <p:extLst>
      <p:ext uri="{BB962C8B-B14F-4D97-AF65-F5344CB8AC3E}">
        <p14:creationId xmlns:p14="http://schemas.microsoft.com/office/powerpoint/2010/main" xmlns="" val="14175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024" y="1268760"/>
            <a:ext cx="88204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ООО 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«Системы визуализации Урал»                                                                         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тел. +7 (343) 344-64-60                                                    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                                               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zakaz@svur-edu.ru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5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B8E3AA-0F21-421B-B738-87C6DA3D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0928"/>
          </a:xfrm>
        </p:spPr>
        <p:txBody>
          <a:bodyPr/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Беспроводная цифровая лаборатория PHYWE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SMARTsense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897C859-C7CF-4469-921B-3F6585AF2862}"/>
              </a:ext>
            </a:extLst>
          </p:cNvPr>
          <p:cNvSpPr txBox="1">
            <a:spLocks/>
          </p:cNvSpPr>
          <p:nvPr/>
        </p:nvSpPr>
        <p:spPr>
          <a:xfrm>
            <a:off x="1763688" y="1772816"/>
            <a:ext cx="6192688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  <a:p>
            <a:endParaRPr lang="ru-R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6268"/>
            <a:ext cx="38884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222" y="1195606"/>
            <a:ext cx="3601546" cy="360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5872" y="51138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Планшетный регистратор данных </a:t>
            </a:r>
            <a:endParaRPr lang="ru-RU" dirty="0" smtClean="0"/>
          </a:p>
          <a:p>
            <a:r>
              <a:rPr lang="ru-RU" dirty="0" err="1" smtClean="0"/>
              <a:t>Cobra</a:t>
            </a:r>
            <a:r>
              <a:rPr lang="ru-RU" dirty="0" smtClean="0"/>
              <a:t> </a:t>
            </a:r>
            <a:r>
              <a:rPr lang="ru-RU" dirty="0" err="1"/>
              <a:t>SMARTlink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со </a:t>
            </a:r>
            <a:r>
              <a:rPr lang="ru-RU" dirty="0"/>
              <a:t>встроенными датчиками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6543" y="4293096"/>
            <a:ext cx="2564904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6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096" y="260648"/>
            <a:ext cx="849694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Cobra</a:t>
            </a:r>
            <a:r>
              <a:rPr lang="ru-RU" b="1" dirty="0" smtClean="0"/>
              <a:t> </a:t>
            </a:r>
            <a:r>
              <a:rPr lang="ru-RU" b="1" dirty="0" err="1"/>
              <a:t>SMARTlink</a:t>
            </a:r>
            <a:r>
              <a:rPr lang="ru-RU" b="1" dirty="0"/>
              <a:t> </a:t>
            </a:r>
            <a:r>
              <a:rPr lang="ru-RU" sz="1400" dirty="0"/>
              <a:t>– это современное, мобильное устройство для измерения, отображения и сбора данных посредством датчиков </a:t>
            </a:r>
            <a:r>
              <a:rPr lang="ru-RU" sz="1400" dirty="0" err="1"/>
              <a:t>SMARTsense</a:t>
            </a:r>
            <a:r>
              <a:rPr lang="ru-RU" sz="1400" dirty="0"/>
              <a:t> в режиме реального времени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Основные характеристики</a:t>
            </a:r>
            <a:r>
              <a:rPr lang="ru-RU" sz="1400" dirty="0" smtClean="0"/>
              <a:t>:</a:t>
            </a:r>
            <a:endParaRPr lang="ru-RU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Операционная </a:t>
            </a:r>
            <a:r>
              <a:rPr lang="ru-RU" sz="1400" dirty="0"/>
              <a:t>система </a:t>
            </a:r>
            <a:r>
              <a:rPr lang="ru-RU" sz="1400" dirty="0" err="1"/>
              <a:t>Android</a:t>
            </a:r>
            <a:r>
              <a:rPr lang="ru-RU" sz="1400" dirty="0"/>
              <a:t> 10.0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Предустановленное </a:t>
            </a:r>
            <a:r>
              <a:rPr lang="ru-RU" sz="1400" dirty="0"/>
              <a:t>программное обеспечение </a:t>
            </a:r>
            <a:r>
              <a:rPr lang="ru-RU" sz="1400" dirty="0" err="1"/>
              <a:t>measureAPP</a:t>
            </a:r>
            <a:r>
              <a:rPr lang="ru-RU" sz="1400" dirty="0"/>
              <a:t> для сбора данных, </a:t>
            </a:r>
            <a:r>
              <a:rPr lang="ru-RU" sz="1400" dirty="0" smtClean="0"/>
              <a:t>отображения данных</a:t>
            </a:r>
            <a:r>
              <a:rPr lang="ru-RU" sz="1400" dirty="0"/>
              <a:t>, анализа данных, обмена данными и т. 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10,1-дюймовый </a:t>
            </a:r>
            <a:r>
              <a:rPr lang="ru-RU" sz="1400" dirty="0"/>
              <a:t>сенсорный экран </a:t>
            </a:r>
            <a:r>
              <a:rPr lang="ru-RU" sz="1400" dirty="0" err="1"/>
              <a:t>Full</a:t>
            </a:r>
            <a:r>
              <a:rPr lang="ru-RU" sz="1400" dirty="0"/>
              <a:t> HD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более </a:t>
            </a:r>
            <a:r>
              <a:rPr lang="ru-RU" sz="1400" dirty="0"/>
              <a:t>40 датчиков </a:t>
            </a:r>
            <a:r>
              <a:rPr lang="ru-RU" sz="1400" dirty="0" err="1"/>
              <a:t>Cobra</a:t>
            </a:r>
            <a:r>
              <a:rPr lang="ru-RU" sz="1400" dirty="0"/>
              <a:t> </a:t>
            </a:r>
            <a:r>
              <a:rPr lang="ru-RU" sz="1400" dirty="0" err="1"/>
              <a:t>SMARTsense</a:t>
            </a:r>
            <a:r>
              <a:rPr lang="ru-RU" sz="1400" dirty="0"/>
              <a:t>, легко подключаемых через </a:t>
            </a:r>
            <a:r>
              <a:rPr lang="ru-RU" sz="1400" dirty="0" err="1"/>
              <a:t>Bluetooth</a:t>
            </a:r>
            <a:r>
              <a:rPr lang="ru-RU" sz="1400" dirty="0"/>
              <a:t> 5.0 или </a:t>
            </a:r>
            <a:r>
              <a:rPr lang="ru-RU" sz="1400" dirty="0" smtClean="0"/>
              <a:t>USB</a:t>
            </a:r>
          </a:p>
          <a:p>
            <a:endParaRPr lang="ru-RU" sz="1400" dirty="0"/>
          </a:p>
          <a:p>
            <a:r>
              <a:rPr lang="ru-RU" sz="1400" dirty="0" err="1"/>
              <a:t>Cobra</a:t>
            </a:r>
            <a:r>
              <a:rPr lang="ru-RU" sz="1400" dirty="0"/>
              <a:t> </a:t>
            </a:r>
            <a:r>
              <a:rPr lang="ru-RU" sz="1400" dirty="0" err="1"/>
              <a:t>SMARTlink</a:t>
            </a:r>
            <a:r>
              <a:rPr lang="ru-RU" sz="1400" dirty="0"/>
              <a:t> – это полноценный </a:t>
            </a:r>
            <a:r>
              <a:rPr lang="ru-RU" sz="1400" dirty="0" err="1"/>
              <a:t>Android</a:t>
            </a:r>
            <a:r>
              <a:rPr lang="ru-RU" sz="1400" dirty="0"/>
              <a:t>-планшет с соответствующим функционалом: более 3 миллионов приложений в магазине </a:t>
            </a:r>
            <a:r>
              <a:rPr lang="ru-RU" sz="1400" dirty="0" err="1"/>
              <a:t>Google</a:t>
            </a:r>
            <a:r>
              <a:rPr lang="ru-RU" sz="1400" dirty="0"/>
              <a:t> </a:t>
            </a:r>
            <a:r>
              <a:rPr lang="ru-RU" sz="1400" dirty="0" err="1"/>
              <a:t>Play</a:t>
            </a:r>
            <a:r>
              <a:rPr lang="ru-RU" sz="1400" dirty="0"/>
              <a:t> помогут вам не только экспериментировать. Наличие модуля </a:t>
            </a:r>
            <a:r>
              <a:rPr lang="ru-RU" sz="1400" dirty="0" err="1"/>
              <a:t>Wi-Fi</a:t>
            </a:r>
            <a:r>
              <a:rPr lang="ru-RU" sz="1400" dirty="0"/>
              <a:t> и позволит интегрировать устройство в соответствующую сеть, например, для использования Интернета, управления мобильными устройствами и т. д.</a:t>
            </a:r>
          </a:p>
          <a:p>
            <a:endParaRPr lang="ru-RU" sz="1400" dirty="0"/>
          </a:p>
          <a:p>
            <a:r>
              <a:rPr lang="ru-RU" sz="1400" b="1" dirty="0"/>
              <a:t>Встроенные </a:t>
            </a:r>
            <a:r>
              <a:rPr lang="ru-RU" sz="1400" b="1" dirty="0" smtClean="0"/>
              <a:t>датчики:</a:t>
            </a: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Температура</a:t>
            </a:r>
            <a:r>
              <a:rPr lang="ru-RU" sz="1400" dirty="0"/>
              <a:t>:  -200 ... 1200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Напряжение</a:t>
            </a:r>
            <a:r>
              <a:rPr lang="ru-RU" sz="1400" dirty="0"/>
              <a:t>: -30 В… + 30 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Сила </a:t>
            </a:r>
            <a:r>
              <a:rPr lang="ru-RU" sz="1400" dirty="0"/>
              <a:t>тока: -1A… + 1A: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Освещенность</a:t>
            </a:r>
            <a:r>
              <a:rPr lang="ru-RU" sz="1400" dirty="0"/>
              <a:t>: 1-128 </a:t>
            </a:r>
            <a:r>
              <a:rPr lang="ru-RU" sz="1400" dirty="0" err="1"/>
              <a:t>кЛк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Относительная </a:t>
            </a:r>
            <a:r>
              <a:rPr lang="ru-RU" sz="1400" dirty="0"/>
              <a:t>влажность: 0…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УФ</a:t>
            </a:r>
            <a:r>
              <a:rPr lang="ru-RU" sz="1400" dirty="0"/>
              <a:t>:  0… 400 Вт / м²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Акселерометр</a:t>
            </a:r>
            <a:r>
              <a:rPr lang="ru-RU" sz="1400" dirty="0"/>
              <a:t>.</a:t>
            </a:r>
          </a:p>
          <a:p>
            <a:endParaRPr lang="ru-RU" sz="1400" dirty="0"/>
          </a:p>
          <a:p>
            <a:r>
              <a:rPr lang="ru-RU" sz="1400" dirty="0"/>
              <a:t>Комплект поставки: устройство </a:t>
            </a:r>
            <a:r>
              <a:rPr lang="ru-RU" sz="1400" dirty="0" err="1"/>
              <a:t>Cobra</a:t>
            </a:r>
            <a:r>
              <a:rPr lang="ru-RU" sz="1400" dirty="0"/>
              <a:t> </a:t>
            </a:r>
            <a:r>
              <a:rPr lang="ru-RU" sz="1400" dirty="0" err="1"/>
              <a:t>SMARTlink</a:t>
            </a:r>
            <a:r>
              <a:rPr lang="ru-RU" sz="1400" dirty="0"/>
              <a:t>, сетевой адаптер, USB-кабель тип C, термопара тип К – 2 шт.; кабель соединительный со штекером 4 мм, длина 50 см, красный – 2 шт.; кабель соединительный со штекером 4 мм, длина 50 см, черный – 1 шт.</a:t>
            </a:r>
          </a:p>
        </p:txBody>
      </p:sp>
    </p:spTree>
    <p:extLst>
      <p:ext uri="{BB962C8B-B14F-4D97-AF65-F5344CB8AC3E}">
        <p14:creationId xmlns:p14="http://schemas.microsoft.com/office/powerpoint/2010/main" xmlns="" val="38551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92696"/>
            <a:ext cx="80648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Преимущества использования: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  Совместимость с бесплатным приложением PHYWE </a:t>
            </a:r>
            <a:r>
              <a:rPr lang="ru-RU" dirty="0" err="1"/>
              <a:t>measureAPP</a:t>
            </a:r>
            <a:r>
              <a:rPr lang="ru-RU" dirty="0"/>
              <a:t>. Доступно для планшетов (</a:t>
            </a:r>
            <a:r>
              <a:rPr lang="ru-RU" dirty="0" err="1"/>
              <a:t>iOS</a:t>
            </a:r>
            <a:r>
              <a:rPr lang="ru-RU" dirty="0"/>
              <a:t> и </a:t>
            </a:r>
            <a:r>
              <a:rPr lang="ru-RU" dirty="0" err="1"/>
              <a:t>Android</a:t>
            </a:r>
            <a:r>
              <a:rPr lang="ru-RU" dirty="0"/>
              <a:t>) и смартфонов.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  40 различных датчиков </a:t>
            </a:r>
            <a:r>
              <a:rPr lang="ru-RU" dirty="0" err="1"/>
              <a:t>Cobra</a:t>
            </a:r>
            <a:r>
              <a:rPr lang="ru-RU" dirty="0"/>
              <a:t> </a:t>
            </a:r>
            <a:r>
              <a:rPr lang="ru-RU" dirty="0" err="1"/>
              <a:t>SMARTsense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  Прямая связь через </a:t>
            </a:r>
            <a:r>
              <a:rPr lang="ru-RU" dirty="0" err="1"/>
              <a:t>Bluetooth</a:t>
            </a:r>
            <a:r>
              <a:rPr lang="ru-RU" dirty="0"/>
              <a:t>, дальность до 30 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  Автоматическое обнаружение датчиков в PHYWE </a:t>
            </a:r>
            <a:r>
              <a:rPr lang="ru-RU" dirty="0" err="1"/>
              <a:t>measureAPP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  Более 110 экспериментов PHYWE по </a:t>
            </a:r>
            <a:r>
              <a:rPr lang="ru-RU" dirty="0" smtClean="0"/>
              <a:t>дисциплинам естественнонаучного </a:t>
            </a:r>
            <a:r>
              <a:rPr lang="ru-RU" dirty="0"/>
              <a:t>цикла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документирования измерений и сохранения данных в личной папке.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Обмен данными с другими программами </a:t>
            </a:r>
            <a:r>
              <a:rPr lang="ru-RU" dirty="0" err="1"/>
              <a:t>Excel</a:t>
            </a:r>
            <a:r>
              <a:rPr lang="ru-RU" dirty="0"/>
              <a:t>/</a:t>
            </a:r>
            <a:r>
              <a:rPr lang="ru-RU" dirty="0" err="1"/>
              <a:t>OpenOffice</a:t>
            </a:r>
            <a:r>
              <a:rPr lang="ru-RU" dirty="0"/>
              <a:t>/</a:t>
            </a:r>
            <a:r>
              <a:rPr lang="ru-RU" dirty="0" err="1"/>
              <a:t>Numbers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075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41838"/>
            <a:ext cx="1707028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90"/>
            <a:ext cx="17986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420" y="1556792"/>
            <a:ext cx="9636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825" y="3907099"/>
            <a:ext cx="211613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2660" y="3332976"/>
            <a:ext cx="188436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0153" y="3089010"/>
            <a:ext cx="1728226" cy="238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2613" y="409162"/>
            <a:ext cx="7647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Отдельные датчики </a:t>
            </a:r>
            <a:r>
              <a:rPr lang="en-US" dirty="0" smtClean="0"/>
              <a:t>Cobra </a:t>
            </a:r>
            <a:r>
              <a:rPr lang="en-US" dirty="0" err="1" smtClean="0"/>
              <a:t>SMARTsense</a:t>
            </a:r>
            <a:r>
              <a:rPr lang="ru-RU" dirty="0" smtClean="0"/>
              <a:t> подключаются </a:t>
            </a:r>
            <a:r>
              <a:rPr lang="ru-RU" dirty="0"/>
              <a:t>по </a:t>
            </a:r>
            <a:r>
              <a:rPr lang="ru-RU" dirty="0" err="1"/>
              <a:t>Bluetooth</a:t>
            </a:r>
            <a:r>
              <a:rPr lang="ru-RU" dirty="0"/>
              <a:t> к мобильному </a:t>
            </a:r>
            <a:r>
              <a:rPr lang="ru-RU" dirty="0" smtClean="0"/>
              <a:t>устройству </a:t>
            </a:r>
            <a:r>
              <a:rPr lang="ru-RU" dirty="0"/>
              <a:t>и с помощью приложения PHYWE </a:t>
            </a:r>
            <a:r>
              <a:rPr lang="ru-RU" dirty="0" err="1"/>
              <a:t>measureAPP</a:t>
            </a:r>
            <a:r>
              <a:rPr lang="ru-RU" dirty="0"/>
              <a:t> производится регистрация данных и их анализ.  </a:t>
            </a:r>
            <a:r>
              <a:rPr lang="ru-RU" dirty="0" smtClean="0"/>
              <a:t>(дополнительно </a:t>
            </a:r>
            <a:r>
              <a:rPr lang="ru-RU" dirty="0"/>
              <a:t>более 40 </a:t>
            </a:r>
            <a:r>
              <a:rPr lang="ru-RU" dirty="0" smtClean="0"/>
              <a:t>датчиков)</a:t>
            </a:r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1353" y="1536548"/>
            <a:ext cx="1926102" cy="179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704" y="4653136"/>
            <a:ext cx="17986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150" y="3424499"/>
            <a:ext cx="1543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54446" y="5071402"/>
            <a:ext cx="25397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Зарядное устройство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5 </a:t>
            </a:r>
            <a:r>
              <a:rPr lang="ru-RU" dirty="0" smtClean="0"/>
              <a:t>USB-портами </a:t>
            </a:r>
          </a:p>
          <a:p>
            <a:r>
              <a:rPr lang="ru-RU" dirty="0" smtClean="0"/>
              <a:t>и </a:t>
            </a:r>
            <a:r>
              <a:rPr lang="en-US" dirty="0"/>
              <a:t>USB-</a:t>
            </a:r>
            <a:r>
              <a:rPr lang="ru-RU" dirty="0" smtClean="0"/>
              <a:t>кабели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Комплектация датчиков по предметным областям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</a:t>
            </a:r>
            <a:endParaRPr lang="ru-RU" sz="2000" dirty="0"/>
          </a:p>
          <a:p>
            <a:r>
              <a:rPr lang="ru-RU" sz="2000" dirty="0"/>
              <a:t>    Датчик напряжения ± 30 В</a:t>
            </a:r>
          </a:p>
          <a:p>
            <a:r>
              <a:rPr lang="ru-RU" sz="2000" dirty="0"/>
              <a:t>    Датчик тока ± 1А</a:t>
            </a:r>
          </a:p>
          <a:p>
            <a:r>
              <a:rPr lang="ru-RU" sz="2000" dirty="0"/>
              <a:t>    Датчик температуры широкого диапазона -20 ...+330 °C</a:t>
            </a:r>
          </a:p>
          <a:p>
            <a:r>
              <a:rPr lang="ru-RU" sz="2000" dirty="0"/>
              <a:t>    Датчик силы ± 50 Н</a:t>
            </a:r>
          </a:p>
          <a:p>
            <a:r>
              <a:rPr lang="ru-RU" sz="2000" dirty="0"/>
              <a:t>    Датчик абсолютного давления 20 ... 400 кПа</a:t>
            </a:r>
          </a:p>
          <a:p>
            <a:r>
              <a:rPr lang="ru-RU" sz="2000" dirty="0"/>
              <a:t>    Датчик ускорения ± 8g</a:t>
            </a:r>
          </a:p>
          <a:p>
            <a:r>
              <a:rPr lang="ru-RU" sz="2000" dirty="0"/>
              <a:t>    </a:t>
            </a:r>
            <a:r>
              <a:rPr lang="ru-RU" sz="2000" dirty="0" err="1"/>
              <a:t>Фотоворота</a:t>
            </a:r>
            <a:r>
              <a:rPr lang="ru-RU" sz="2000" dirty="0"/>
              <a:t> , 2 шт.</a:t>
            </a:r>
          </a:p>
          <a:p>
            <a:r>
              <a:rPr lang="ru-RU" sz="2000" dirty="0"/>
              <a:t>    Датчик магнитного поля ± 64 </a:t>
            </a:r>
            <a:r>
              <a:rPr lang="ru-RU" sz="2000" dirty="0" err="1"/>
              <a:t>мТл</a:t>
            </a:r>
            <a:endParaRPr lang="ru-RU" sz="2000" dirty="0"/>
          </a:p>
          <a:p>
            <a:r>
              <a:rPr lang="ru-RU" sz="2000" dirty="0"/>
              <a:t>    Датчик освещенности 1… 128 </a:t>
            </a:r>
            <a:r>
              <a:rPr lang="ru-RU" sz="2000" dirty="0" err="1"/>
              <a:t>кЛк</a:t>
            </a:r>
            <a:endParaRPr lang="ru-RU" sz="2000" dirty="0"/>
          </a:p>
          <a:p>
            <a:r>
              <a:rPr lang="ru-RU" sz="2000" dirty="0"/>
              <a:t>    Датчик радиоактивности</a:t>
            </a:r>
          </a:p>
          <a:p>
            <a:r>
              <a:rPr lang="ru-RU" sz="2000" dirty="0"/>
              <a:t>    Датчик расстояния 0,2 … 2 </a:t>
            </a:r>
            <a:r>
              <a:rPr lang="ru-RU" sz="2000" dirty="0" smtClean="0"/>
              <a:t>м</a:t>
            </a:r>
          </a:p>
          <a:p>
            <a:r>
              <a:rPr lang="ru-RU" sz="2000" dirty="0" smtClean="0"/>
              <a:t>    Датчик Энергия</a:t>
            </a:r>
          </a:p>
          <a:p>
            <a:r>
              <a:rPr lang="ru-RU" sz="2000" dirty="0" smtClean="0"/>
              <a:t>    Датчик </a:t>
            </a:r>
            <a:r>
              <a:rPr lang="ru-RU" sz="2000" dirty="0"/>
              <a:t>вращательного движения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630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Химия</a:t>
            </a:r>
          </a:p>
          <a:p>
            <a:endParaRPr lang="ru-RU" sz="2000" dirty="0"/>
          </a:p>
          <a:p>
            <a:r>
              <a:rPr lang="ru-RU" sz="2000" dirty="0"/>
              <a:t>    Датчик проводимости, 0 ... 20000 </a:t>
            </a:r>
            <a:r>
              <a:rPr lang="ru-RU" sz="2000" dirty="0" err="1"/>
              <a:t>мкСм</a:t>
            </a:r>
            <a:endParaRPr lang="ru-RU" sz="2000" dirty="0"/>
          </a:p>
          <a:p>
            <a:r>
              <a:rPr lang="ru-RU" sz="2000" dirty="0"/>
              <a:t>    Датчик </a:t>
            </a:r>
            <a:r>
              <a:rPr lang="ru-RU" sz="2000" dirty="0" err="1"/>
              <a:t>pH</a:t>
            </a:r>
            <a:r>
              <a:rPr lang="ru-RU" sz="2000" dirty="0"/>
              <a:t>, 0-14</a:t>
            </a:r>
          </a:p>
          <a:p>
            <a:r>
              <a:rPr lang="ru-RU" sz="2000" dirty="0"/>
              <a:t>    Датчик температуры -200 ° C ... 1200 ° </a:t>
            </a:r>
            <a:r>
              <a:rPr lang="ru-RU" sz="2000" dirty="0" smtClean="0"/>
              <a:t>C</a:t>
            </a:r>
          </a:p>
          <a:p>
            <a:r>
              <a:rPr lang="ru-RU" sz="2000" dirty="0" smtClean="0"/>
              <a:t>    Датчик </a:t>
            </a:r>
            <a:r>
              <a:rPr lang="ru-RU" sz="2000" dirty="0"/>
              <a:t>температуры </a:t>
            </a:r>
            <a:r>
              <a:rPr lang="ru-RU" sz="2000" dirty="0" smtClean="0"/>
              <a:t>расширения</a:t>
            </a:r>
            <a:r>
              <a:rPr lang="ru-RU" sz="2000" dirty="0"/>
              <a:t> </a:t>
            </a:r>
            <a:r>
              <a:rPr lang="ru-RU" sz="2000" dirty="0" smtClean="0"/>
              <a:t>-20</a:t>
            </a:r>
            <a:r>
              <a:rPr lang="ru-RU" sz="2000" dirty="0"/>
              <a:t>... 330°C</a:t>
            </a:r>
          </a:p>
          <a:p>
            <a:r>
              <a:rPr lang="ru-RU" sz="2000" dirty="0"/>
              <a:t>    Счетчик капель</a:t>
            </a:r>
          </a:p>
          <a:p>
            <a:r>
              <a:rPr lang="ru-RU" sz="2000" dirty="0"/>
              <a:t>    Колориметр</a:t>
            </a:r>
          </a:p>
          <a:p>
            <a:r>
              <a:rPr lang="ru-RU" sz="2000" dirty="0"/>
              <a:t>    Датчик углекислого газа</a:t>
            </a:r>
          </a:p>
          <a:p>
            <a:r>
              <a:rPr lang="ru-RU" sz="2000" dirty="0"/>
              <a:t>    Датчик нитрат-ионов</a:t>
            </a:r>
          </a:p>
          <a:p>
            <a:r>
              <a:rPr lang="ru-RU" sz="2000" dirty="0"/>
              <a:t>    Датчик ионов кальция</a:t>
            </a:r>
          </a:p>
          <a:p>
            <a:r>
              <a:rPr lang="ru-RU" sz="2000" dirty="0"/>
              <a:t>    Датчик ионов калия</a:t>
            </a:r>
          </a:p>
          <a:p>
            <a:r>
              <a:rPr lang="ru-RU" sz="2000" dirty="0"/>
              <a:t>    Датчик хлорид-ионов</a:t>
            </a:r>
          </a:p>
          <a:p>
            <a:r>
              <a:rPr lang="ru-RU" sz="2000" dirty="0"/>
              <a:t>    Датчик ионов </a:t>
            </a:r>
            <a:r>
              <a:rPr lang="ru-RU" sz="2000" dirty="0" smtClean="0"/>
              <a:t>аммония</a:t>
            </a:r>
          </a:p>
          <a:p>
            <a:r>
              <a:rPr lang="ru-RU" sz="2000" dirty="0" smtClean="0"/>
              <a:t>    Датчик </a:t>
            </a:r>
            <a:r>
              <a:rPr lang="ru-RU" sz="2000" dirty="0"/>
              <a:t>ОВП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222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Биология</a:t>
            </a:r>
          </a:p>
          <a:p>
            <a:endParaRPr lang="ru-RU" sz="2000" dirty="0"/>
          </a:p>
          <a:p>
            <a:r>
              <a:rPr lang="ru-RU" sz="2000" dirty="0"/>
              <a:t>    Датчик температуры -40 …+120 °С</a:t>
            </a:r>
          </a:p>
          <a:p>
            <a:r>
              <a:rPr lang="ru-RU" sz="2000" dirty="0"/>
              <a:t>    Датчик </a:t>
            </a:r>
            <a:r>
              <a:rPr lang="ru-RU" sz="2000" dirty="0" err="1"/>
              <a:t>pH</a:t>
            </a:r>
            <a:r>
              <a:rPr lang="ru-RU" sz="2000" dirty="0"/>
              <a:t>, 0-14</a:t>
            </a:r>
          </a:p>
          <a:p>
            <a:r>
              <a:rPr lang="ru-RU" sz="2000" dirty="0"/>
              <a:t>    Датчик относительной влажности 0…100%</a:t>
            </a:r>
          </a:p>
          <a:p>
            <a:r>
              <a:rPr lang="ru-RU" sz="2000" dirty="0"/>
              <a:t>    Датчик ЭКГ</a:t>
            </a:r>
          </a:p>
          <a:p>
            <a:r>
              <a:rPr lang="ru-RU" sz="2000" dirty="0"/>
              <a:t>    Датчик ЧСС</a:t>
            </a:r>
          </a:p>
          <a:p>
            <a:r>
              <a:rPr lang="ru-RU" sz="2000" dirty="0"/>
              <a:t>    Спирометр ± 10 л/с</a:t>
            </a:r>
          </a:p>
          <a:p>
            <a:r>
              <a:rPr lang="ru-RU" sz="2000" dirty="0"/>
              <a:t>    Датчик концентрации кислорода 0 ... 20 мг/л</a:t>
            </a:r>
          </a:p>
          <a:p>
            <a:r>
              <a:rPr lang="ru-RU" sz="2000" dirty="0"/>
              <a:t>    Датчик углекислого газа</a:t>
            </a:r>
          </a:p>
          <a:p>
            <a:r>
              <a:rPr lang="ru-RU" sz="2000" dirty="0"/>
              <a:t>    Датчик нитрат-ионов</a:t>
            </a:r>
          </a:p>
          <a:p>
            <a:r>
              <a:rPr lang="ru-RU" sz="2000" dirty="0"/>
              <a:t>    Датчик хлорид-ионов</a:t>
            </a:r>
          </a:p>
          <a:p>
            <a:r>
              <a:rPr lang="ru-RU" sz="2000" dirty="0"/>
              <a:t>    Датчик ионов аммония</a:t>
            </a:r>
          </a:p>
          <a:p>
            <a:r>
              <a:rPr lang="ru-RU" sz="2000" dirty="0"/>
              <a:t>    Колориметр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18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/>
          </a:p>
          <a:p>
            <a:r>
              <a:rPr lang="ru-RU" sz="2000" dirty="0"/>
              <a:t>    Датчик температуры -40 …+120 °С</a:t>
            </a:r>
          </a:p>
          <a:p>
            <a:r>
              <a:rPr lang="ru-RU" sz="2000" dirty="0"/>
              <a:t>    Датчик </a:t>
            </a:r>
            <a:r>
              <a:rPr lang="ru-RU" sz="2000" dirty="0" err="1"/>
              <a:t>pH</a:t>
            </a:r>
            <a:r>
              <a:rPr lang="ru-RU" sz="2000" dirty="0"/>
              <a:t>, 0-14</a:t>
            </a:r>
          </a:p>
          <a:p>
            <a:r>
              <a:rPr lang="ru-RU" sz="2000" dirty="0"/>
              <a:t>    Датчик относительной влажности 0…100%</a:t>
            </a:r>
          </a:p>
          <a:p>
            <a:r>
              <a:rPr lang="ru-RU" sz="2000" dirty="0"/>
              <a:t>    Датчик освещенности 1… 128 </a:t>
            </a:r>
            <a:r>
              <a:rPr lang="ru-RU" sz="2000" dirty="0" err="1"/>
              <a:t>кЛк</a:t>
            </a:r>
            <a:endParaRPr lang="ru-RU" sz="2000" dirty="0"/>
          </a:p>
          <a:p>
            <a:r>
              <a:rPr lang="ru-RU" sz="2000" dirty="0"/>
              <a:t>    Датчик Магнитного поля ± 64 </a:t>
            </a:r>
            <a:r>
              <a:rPr lang="ru-RU" sz="2000" dirty="0" err="1" smtClean="0"/>
              <a:t>мT</a:t>
            </a:r>
            <a:endParaRPr lang="ru-RU" sz="2000" dirty="0" smtClean="0"/>
          </a:p>
          <a:p>
            <a:r>
              <a:rPr lang="ru-RU" sz="2000" dirty="0"/>
              <a:t>    Датчик проводимости, 0 ... 20000 </a:t>
            </a:r>
            <a:r>
              <a:rPr lang="ru-RU" sz="2000" dirty="0" err="1"/>
              <a:t>мкСм</a:t>
            </a:r>
            <a:endParaRPr lang="ru-RU" sz="2000" dirty="0"/>
          </a:p>
          <a:p>
            <a:r>
              <a:rPr lang="ru-RU" sz="2000" dirty="0"/>
              <a:t>    Датчик абсолютного давления 20 ... 400 кПа</a:t>
            </a:r>
          </a:p>
          <a:p>
            <a:r>
              <a:rPr lang="ru-RU" sz="2000" dirty="0"/>
              <a:t>    Датчик </a:t>
            </a:r>
            <a:r>
              <a:rPr lang="ru-RU" sz="2000" dirty="0" smtClean="0"/>
              <a:t>Метеостанция</a:t>
            </a:r>
            <a:endParaRPr lang="ru-RU" sz="2000" dirty="0"/>
          </a:p>
          <a:p>
            <a:r>
              <a:rPr lang="ru-RU" sz="2000" dirty="0"/>
              <a:t>    Датчик </a:t>
            </a:r>
            <a:r>
              <a:rPr lang="ru-RU" sz="2000" dirty="0" smtClean="0"/>
              <a:t>радиоактивности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602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n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ne" id="{9084E8A8-5746-4B8E-A3A1-D70B869454DD}" vid="{57E6C4BC-9BFE-4B8C-86FC-F5D580DE85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5277</TotalTime>
  <Words>2223</Words>
  <Application>Microsoft Office PowerPoint</Application>
  <PresentationFormat>Экран (4:3)</PresentationFormat>
  <Paragraphs>241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rene</vt:lpstr>
      <vt:lpstr>Слайд 1</vt:lpstr>
      <vt:lpstr>Беспроводная цифровая лаборатория PHYWE SMARTsense </vt:lpstr>
      <vt:lpstr>Слайд 3</vt:lpstr>
      <vt:lpstr>Слайд 4</vt:lpstr>
      <vt:lpstr>Слайд 5</vt:lpstr>
      <vt:lpstr>Комплектация датчиков по предметным областям</vt:lpstr>
      <vt:lpstr>Слайд 7</vt:lpstr>
      <vt:lpstr>Слайд 8</vt:lpstr>
      <vt:lpstr>Слайд 9</vt:lpstr>
      <vt:lpstr>Слайд 10</vt:lpstr>
      <vt:lpstr>Цифровая лаборатория Архимед</vt:lpstr>
      <vt:lpstr>Цифровая лаборатория по Биологии</vt:lpstr>
      <vt:lpstr> Цифровая лаборатория по Физике </vt:lpstr>
      <vt:lpstr>Цифровая лаборатория по Химии</vt:lpstr>
      <vt:lpstr> Цифровая лаборатория по Экологии </vt:lpstr>
      <vt:lpstr>Цифровая лаборатория по Физиологии</vt:lpstr>
      <vt:lpstr> Внешние датчики ЦЛ «Архимед» </vt:lpstr>
      <vt:lpstr>Технические характеристики мультидатчика: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«ОБРАЗОВАНИЕ»</dc:title>
  <dc:creator>Сорокин Иван</dc:creator>
  <cp:lastModifiedBy>manager_10</cp:lastModifiedBy>
  <cp:revision>86</cp:revision>
  <dcterms:created xsi:type="dcterms:W3CDTF">2021-04-22T10:03:43Z</dcterms:created>
  <dcterms:modified xsi:type="dcterms:W3CDTF">2021-06-04T08:39:07Z</dcterms:modified>
</cp:coreProperties>
</file>