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52" r:id="rId2"/>
    <p:sldId id="306" r:id="rId3"/>
    <p:sldId id="315" r:id="rId4"/>
    <p:sldId id="314" r:id="rId5"/>
    <p:sldId id="321" r:id="rId6"/>
    <p:sldId id="353" r:id="rId7"/>
    <p:sldId id="363" r:id="rId8"/>
    <p:sldId id="339" r:id="rId9"/>
    <p:sldId id="333" r:id="rId10"/>
    <p:sldId id="336" r:id="rId11"/>
    <p:sldId id="344" r:id="rId12"/>
    <p:sldId id="341" r:id="rId13"/>
    <p:sldId id="356" r:id="rId14"/>
    <p:sldId id="328" r:id="rId15"/>
    <p:sldId id="317" r:id="rId16"/>
    <p:sldId id="343" r:id="rId17"/>
    <p:sldId id="358" r:id="rId18"/>
    <p:sldId id="340" r:id="rId19"/>
    <p:sldId id="338" r:id="rId20"/>
    <p:sldId id="345" r:id="rId21"/>
    <p:sldId id="359" r:id="rId22"/>
    <p:sldId id="323" r:id="rId23"/>
    <p:sldId id="364" r:id="rId24"/>
    <p:sldId id="322" r:id="rId25"/>
    <p:sldId id="320" r:id="rId26"/>
    <p:sldId id="365" r:id="rId27"/>
    <p:sldId id="366" r:id="rId28"/>
    <p:sldId id="362" r:id="rId29"/>
    <p:sldId id="34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060"/>
    <a:srgbClr val="A7E2FF"/>
    <a:srgbClr val="14425D"/>
    <a:srgbClr val="008000"/>
    <a:srgbClr val="A1F5AF"/>
    <a:srgbClr val="0033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88881" autoAdjust="0"/>
  </p:normalViewPr>
  <p:slideViewPr>
    <p:cSldViewPr>
      <p:cViewPr varScale="1">
        <p:scale>
          <a:sx n="101" d="100"/>
          <a:sy n="101" d="100"/>
        </p:scale>
        <p:origin x="-19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6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2335B-01C5-4997-A04F-66CB403BAB14}" type="doc">
      <dgm:prSet loTypeId="urn:microsoft.com/office/officeart/2005/8/layout/cycle8" loCatId="cycle" qsTypeId="urn:microsoft.com/office/officeart/2005/8/quickstyle/simple5" qsCatId="simple" csTypeId="urn:microsoft.com/office/officeart/2005/8/colors/colorful2" csCatId="colorful" phldr="1"/>
      <dgm:spPr/>
    </dgm:pt>
    <dgm:pt modelId="{DDCE9C27-EA6F-416E-BBE3-DA00D53B47A5}">
      <dgm:prSet phldrT="[Текст]"/>
      <dgm:spPr/>
      <dgm:t>
        <a:bodyPr/>
        <a:lstStyle/>
        <a:p>
          <a:r>
            <a:rPr lang="ru-RU" b="1" dirty="0"/>
            <a:t>Методические рекомендации</a:t>
          </a:r>
        </a:p>
      </dgm:t>
    </dgm:pt>
    <dgm:pt modelId="{6413EB53-2338-4213-8281-AFA65CA42B8F}" type="parTrans" cxnId="{ACE69122-471F-4617-8FB7-01F9340218D0}">
      <dgm:prSet/>
      <dgm:spPr/>
      <dgm:t>
        <a:bodyPr/>
        <a:lstStyle/>
        <a:p>
          <a:endParaRPr lang="ru-RU"/>
        </a:p>
      </dgm:t>
    </dgm:pt>
    <dgm:pt modelId="{59D310DB-BAD3-495F-BB56-D94550505F1D}" type="sibTrans" cxnId="{ACE69122-471F-4617-8FB7-01F9340218D0}">
      <dgm:prSet/>
      <dgm:spPr/>
      <dgm:t>
        <a:bodyPr/>
        <a:lstStyle/>
        <a:p>
          <a:endParaRPr lang="ru-RU"/>
        </a:p>
      </dgm:t>
    </dgm:pt>
    <dgm:pt modelId="{54C3F679-336B-407A-B353-B98A0420D818}">
      <dgm:prSet phldrT="[Текст]"/>
      <dgm:spPr/>
      <dgm:t>
        <a:bodyPr/>
        <a:lstStyle/>
        <a:p>
          <a:r>
            <a:rPr lang="ru-RU" b="1" dirty="0"/>
            <a:t>Методическая поддержка </a:t>
          </a:r>
        </a:p>
        <a:p>
          <a:r>
            <a:rPr lang="ru-RU" b="1" dirty="0"/>
            <a:t>(обучение педагогов)</a:t>
          </a:r>
        </a:p>
      </dgm:t>
    </dgm:pt>
    <dgm:pt modelId="{57CBE27E-4D8C-438F-AA48-D5168813F926}" type="parTrans" cxnId="{307A6F9A-8E81-4C9D-AD25-DE539C4B7FB8}">
      <dgm:prSet/>
      <dgm:spPr/>
      <dgm:t>
        <a:bodyPr/>
        <a:lstStyle/>
        <a:p>
          <a:endParaRPr lang="ru-RU"/>
        </a:p>
      </dgm:t>
    </dgm:pt>
    <dgm:pt modelId="{DEC08BA1-D7EA-4E27-A7AB-279EC42F023A}" type="sibTrans" cxnId="{307A6F9A-8E81-4C9D-AD25-DE539C4B7FB8}">
      <dgm:prSet/>
      <dgm:spPr/>
      <dgm:t>
        <a:bodyPr/>
        <a:lstStyle/>
        <a:p>
          <a:endParaRPr lang="ru-RU"/>
        </a:p>
      </dgm:t>
    </dgm:pt>
    <dgm:pt modelId="{E765A424-6924-42C0-B361-4507B535113C}">
      <dgm:prSet phldrT="[Текст]"/>
      <dgm:spPr/>
      <dgm:t>
        <a:bodyPr/>
        <a:lstStyle/>
        <a:p>
          <a:r>
            <a:rPr lang="ru-RU" b="1" dirty="0"/>
            <a:t>Оборудование</a:t>
          </a:r>
        </a:p>
        <a:p>
          <a:r>
            <a:rPr lang="ru-RU" b="1" dirty="0"/>
            <a:t>Лабораторные комплекты</a:t>
          </a:r>
        </a:p>
      </dgm:t>
    </dgm:pt>
    <dgm:pt modelId="{52E62022-B2AE-4F42-B44E-2496D7F7696A}" type="parTrans" cxnId="{FE46284C-9DE2-4FCE-9DEA-07CB224312EC}">
      <dgm:prSet/>
      <dgm:spPr/>
      <dgm:t>
        <a:bodyPr/>
        <a:lstStyle/>
        <a:p>
          <a:endParaRPr lang="ru-RU"/>
        </a:p>
      </dgm:t>
    </dgm:pt>
    <dgm:pt modelId="{B2EF61D2-631F-4A3F-A4E4-97B5C6DECDD9}" type="sibTrans" cxnId="{FE46284C-9DE2-4FCE-9DEA-07CB224312EC}">
      <dgm:prSet/>
      <dgm:spPr/>
      <dgm:t>
        <a:bodyPr/>
        <a:lstStyle/>
        <a:p>
          <a:endParaRPr lang="ru-RU"/>
        </a:p>
      </dgm:t>
    </dgm:pt>
    <dgm:pt modelId="{B2A8EED2-EB1F-4710-87BE-F7BEEF08F870}" type="pres">
      <dgm:prSet presAssocID="{0432335B-01C5-4997-A04F-66CB403BAB14}" presName="compositeShape" presStyleCnt="0">
        <dgm:presLayoutVars>
          <dgm:chMax val="7"/>
          <dgm:dir/>
          <dgm:resizeHandles val="exact"/>
        </dgm:presLayoutVars>
      </dgm:prSet>
      <dgm:spPr/>
    </dgm:pt>
    <dgm:pt modelId="{0C5D5569-1D0A-4C1C-A85D-FBEC975E94EE}" type="pres">
      <dgm:prSet presAssocID="{0432335B-01C5-4997-A04F-66CB403BAB14}" presName="wedge1" presStyleLbl="node1" presStyleIdx="0" presStyleCnt="3"/>
      <dgm:spPr/>
      <dgm:t>
        <a:bodyPr/>
        <a:lstStyle/>
        <a:p>
          <a:endParaRPr lang="ru-RU"/>
        </a:p>
      </dgm:t>
    </dgm:pt>
    <dgm:pt modelId="{0C661167-2483-477A-BDD5-2F36246FBCDE}" type="pres">
      <dgm:prSet presAssocID="{0432335B-01C5-4997-A04F-66CB403BAB14}" presName="dummy1a" presStyleCnt="0"/>
      <dgm:spPr/>
    </dgm:pt>
    <dgm:pt modelId="{59A244D8-61DC-4A7E-83BE-245483D25522}" type="pres">
      <dgm:prSet presAssocID="{0432335B-01C5-4997-A04F-66CB403BAB14}" presName="dummy1b" presStyleCnt="0"/>
      <dgm:spPr/>
    </dgm:pt>
    <dgm:pt modelId="{91C0C88E-E4A5-41B9-AF65-9C5AD04E1C0F}" type="pres">
      <dgm:prSet presAssocID="{0432335B-01C5-4997-A04F-66CB403BAB1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6B5FF-D4FC-41AF-B7ED-86A48A8BC3C7}" type="pres">
      <dgm:prSet presAssocID="{0432335B-01C5-4997-A04F-66CB403BAB14}" presName="wedge2" presStyleLbl="node1" presStyleIdx="1" presStyleCnt="3"/>
      <dgm:spPr/>
      <dgm:t>
        <a:bodyPr/>
        <a:lstStyle/>
        <a:p>
          <a:endParaRPr lang="ru-RU"/>
        </a:p>
      </dgm:t>
    </dgm:pt>
    <dgm:pt modelId="{F8065C20-EC08-4D8E-8B49-C436D74F6E09}" type="pres">
      <dgm:prSet presAssocID="{0432335B-01C5-4997-A04F-66CB403BAB14}" presName="dummy2a" presStyleCnt="0"/>
      <dgm:spPr/>
    </dgm:pt>
    <dgm:pt modelId="{712BA4FB-5C9D-45F7-AF63-B7BAC4FE862F}" type="pres">
      <dgm:prSet presAssocID="{0432335B-01C5-4997-A04F-66CB403BAB14}" presName="dummy2b" presStyleCnt="0"/>
      <dgm:spPr/>
    </dgm:pt>
    <dgm:pt modelId="{52685841-C8E9-42C7-AD1C-F47FD0F13A30}" type="pres">
      <dgm:prSet presAssocID="{0432335B-01C5-4997-A04F-66CB403BAB1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D6B63-7464-4A3D-874A-27351CE4C4B6}" type="pres">
      <dgm:prSet presAssocID="{0432335B-01C5-4997-A04F-66CB403BAB14}" presName="wedge3" presStyleLbl="node1" presStyleIdx="2" presStyleCnt="3"/>
      <dgm:spPr/>
      <dgm:t>
        <a:bodyPr/>
        <a:lstStyle/>
        <a:p>
          <a:endParaRPr lang="ru-RU"/>
        </a:p>
      </dgm:t>
    </dgm:pt>
    <dgm:pt modelId="{ECB361FA-089E-473A-B44E-84A15AC8A283}" type="pres">
      <dgm:prSet presAssocID="{0432335B-01C5-4997-A04F-66CB403BAB14}" presName="dummy3a" presStyleCnt="0"/>
      <dgm:spPr/>
    </dgm:pt>
    <dgm:pt modelId="{33F32A6A-A400-4775-9D1D-713F75C5C2B8}" type="pres">
      <dgm:prSet presAssocID="{0432335B-01C5-4997-A04F-66CB403BAB14}" presName="dummy3b" presStyleCnt="0"/>
      <dgm:spPr/>
    </dgm:pt>
    <dgm:pt modelId="{4AFE13A2-74C3-420C-B491-39921D680B72}" type="pres">
      <dgm:prSet presAssocID="{0432335B-01C5-4997-A04F-66CB403BAB1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20F57-AC42-4FCA-AB38-A01A6EA0C843}" type="pres">
      <dgm:prSet presAssocID="{59D310DB-BAD3-495F-BB56-D94550505F1D}" presName="arrowWedge1" presStyleLbl="fgSibTrans2D1" presStyleIdx="0" presStyleCnt="3"/>
      <dgm:spPr/>
    </dgm:pt>
    <dgm:pt modelId="{2F54BDEB-CF99-4ADF-AC99-6D9919AB30D4}" type="pres">
      <dgm:prSet presAssocID="{DEC08BA1-D7EA-4E27-A7AB-279EC42F023A}" presName="arrowWedge2" presStyleLbl="fgSibTrans2D1" presStyleIdx="1" presStyleCnt="3"/>
      <dgm:spPr/>
    </dgm:pt>
    <dgm:pt modelId="{CE77A1AC-ABBB-4F6F-98E9-51696348925A}" type="pres">
      <dgm:prSet presAssocID="{B2EF61D2-631F-4A3F-A4E4-97B5C6DECDD9}" presName="arrowWedge3" presStyleLbl="fgSibTrans2D1" presStyleIdx="2" presStyleCnt="3"/>
      <dgm:spPr/>
    </dgm:pt>
  </dgm:ptLst>
  <dgm:cxnLst>
    <dgm:cxn modelId="{F3DC4104-1A8A-40DE-8D31-5BC7D2CCD0A6}" type="presOf" srcId="{54C3F679-336B-407A-B353-B98A0420D818}" destId="{52685841-C8E9-42C7-AD1C-F47FD0F13A30}" srcOrd="1" destOrd="0" presId="urn:microsoft.com/office/officeart/2005/8/layout/cycle8"/>
    <dgm:cxn modelId="{FE46284C-9DE2-4FCE-9DEA-07CB224312EC}" srcId="{0432335B-01C5-4997-A04F-66CB403BAB14}" destId="{E765A424-6924-42C0-B361-4507B535113C}" srcOrd="2" destOrd="0" parTransId="{52E62022-B2AE-4F42-B44E-2496D7F7696A}" sibTransId="{B2EF61D2-631F-4A3F-A4E4-97B5C6DECDD9}"/>
    <dgm:cxn modelId="{307A6F9A-8E81-4C9D-AD25-DE539C4B7FB8}" srcId="{0432335B-01C5-4997-A04F-66CB403BAB14}" destId="{54C3F679-336B-407A-B353-B98A0420D818}" srcOrd="1" destOrd="0" parTransId="{57CBE27E-4D8C-438F-AA48-D5168813F926}" sibTransId="{DEC08BA1-D7EA-4E27-A7AB-279EC42F023A}"/>
    <dgm:cxn modelId="{ACE69122-471F-4617-8FB7-01F9340218D0}" srcId="{0432335B-01C5-4997-A04F-66CB403BAB14}" destId="{DDCE9C27-EA6F-416E-BBE3-DA00D53B47A5}" srcOrd="0" destOrd="0" parTransId="{6413EB53-2338-4213-8281-AFA65CA42B8F}" sibTransId="{59D310DB-BAD3-495F-BB56-D94550505F1D}"/>
    <dgm:cxn modelId="{DAF4ED75-707F-43C1-9258-68E67B5E9A47}" type="presOf" srcId="{54C3F679-336B-407A-B353-B98A0420D818}" destId="{4826B5FF-D4FC-41AF-B7ED-86A48A8BC3C7}" srcOrd="0" destOrd="0" presId="urn:microsoft.com/office/officeart/2005/8/layout/cycle8"/>
    <dgm:cxn modelId="{7DF6FC52-D1B6-4B25-8BC0-F148D2F2A6CE}" type="presOf" srcId="{E765A424-6924-42C0-B361-4507B535113C}" destId="{828D6B63-7464-4A3D-874A-27351CE4C4B6}" srcOrd="0" destOrd="0" presId="urn:microsoft.com/office/officeart/2005/8/layout/cycle8"/>
    <dgm:cxn modelId="{0CD566B1-8632-4C5E-B435-17365684D78E}" type="presOf" srcId="{DDCE9C27-EA6F-416E-BBE3-DA00D53B47A5}" destId="{91C0C88E-E4A5-41B9-AF65-9C5AD04E1C0F}" srcOrd="1" destOrd="0" presId="urn:microsoft.com/office/officeart/2005/8/layout/cycle8"/>
    <dgm:cxn modelId="{C327845E-D975-4660-9C7B-1F6C65C105DE}" type="presOf" srcId="{E765A424-6924-42C0-B361-4507B535113C}" destId="{4AFE13A2-74C3-420C-B491-39921D680B72}" srcOrd="1" destOrd="0" presId="urn:microsoft.com/office/officeart/2005/8/layout/cycle8"/>
    <dgm:cxn modelId="{C6DCEE5D-DD9B-46D3-98DE-6AADA51EA395}" type="presOf" srcId="{0432335B-01C5-4997-A04F-66CB403BAB14}" destId="{B2A8EED2-EB1F-4710-87BE-F7BEEF08F870}" srcOrd="0" destOrd="0" presId="urn:microsoft.com/office/officeart/2005/8/layout/cycle8"/>
    <dgm:cxn modelId="{EC87833D-A076-4C60-AE2A-B48C6B0CF345}" type="presOf" srcId="{DDCE9C27-EA6F-416E-BBE3-DA00D53B47A5}" destId="{0C5D5569-1D0A-4C1C-A85D-FBEC975E94EE}" srcOrd="0" destOrd="0" presId="urn:microsoft.com/office/officeart/2005/8/layout/cycle8"/>
    <dgm:cxn modelId="{E3BD3033-214D-48C0-AD00-F1093E57A451}" type="presParOf" srcId="{B2A8EED2-EB1F-4710-87BE-F7BEEF08F870}" destId="{0C5D5569-1D0A-4C1C-A85D-FBEC975E94EE}" srcOrd="0" destOrd="0" presId="urn:microsoft.com/office/officeart/2005/8/layout/cycle8"/>
    <dgm:cxn modelId="{87F4507D-1285-4408-AE7D-F1EA37FC2D66}" type="presParOf" srcId="{B2A8EED2-EB1F-4710-87BE-F7BEEF08F870}" destId="{0C661167-2483-477A-BDD5-2F36246FBCDE}" srcOrd="1" destOrd="0" presId="urn:microsoft.com/office/officeart/2005/8/layout/cycle8"/>
    <dgm:cxn modelId="{28901406-0B7A-472F-925C-487F8B87CFFE}" type="presParOf" srcId="{B2A8EED2-EB1F-4710-87BE-F7BEEF08F870}" destId="{59A244D8-61DC-4A7E-83BE-245483D25522}" srcOrd="2" destOrd="0" presId="urn:microsoft.com/office/officeart/2005/8/layout/cycle8"/>
    <dgm:cxn modelId="{7B4DC152-87E2-4A41-A829-C06E49CDE05B}" type="presParOf" srcId="{B2A8EED2-EB1F-4710-87BE-F7BEEF08F870}" destId="{91C0C88E-E4A5-41B9-AF65-9C5AD04E1C0F}" srcOrd="3" destOrd="0" presId="urn:microsoft.com/office/officeart/2005/8/layout/cycle8"/>
    <dgm:cxn modelId="{4B7A758E-E6DC-4272-807A-6D7E9B5AC371}" type="presParOf" srcId="{B2A8EED2-EB1F-4710-87BE-F7BEEF08F870}" destId="{4826B5FF-D4FC-41AF-B7ED-86A48A8BC3C7}" srcOrd="4" destOrd="0" presId="urn:microsoft.com/office/officeart/2005/8/layout/cycle8"/>
    <dgm:cxn modelId="{AD6C42A3-3EAB-4FD3-9207-193D2F7347F3}" type="presParOf" srcId="{B2A8EED2-EB1F-4710-87BE-F7BEEF08F870}" destId="{F8065C20-EC08-4D8E-8B49-C436D74F6E09}" srcOrd="5" destOrd="0" presId="urn:microsoft.com/office/officeart/2005/8/layout/cycle8"/>
    <dgm:cxn modelId="{E34DC223-FA7C-4C60-8B59-3D223ADD7365}" type="presParOf" srcId="{B2A8EED2-EB1F-4710-87BE-F7BEEF08F870}" destId="{712BA4FB-5C9D-45F7-AF63-B7BAC4FE862F}" srcOrd="6" destOrd="0" presId="urn:microsoft.com/office/officeart/2005/8/layout/cycle8"/>
    <dgm:cxn modelId="{9A4848CE-F4D6-429E-9A83-06864899B9BC}" type="presParOf" srcId="{B2A8EED2-EB1F-4710-87BE-F7BEEF08F870}" destId="{52685841-C8E9-42C7-AD1C-F47FD0F13A30}" srcOrd="7" destOrd="0" presId="urn:microsoft.com/office/officeart/2005/8/layout/cycle8"/>
    <dgm:cxn modelId="{687C784B-A272-4FD8-983D-C000BC0582B3}" type="presParOf" srcId="{B2A8EED2-EB1F-4710-87BE-F7BEEF08F870}" destId="{828D6B63-7464-4A3D-874A-27351CE4C4B6}" srcOrd="8" destOrd="0" presId="urn:microsoft.com/office/officeart/2005/8/layout/cycle8"/>
    <dgm:cxn modelId="{560EEF23-9395-479B-8CD3-ED1B67B39105}" type="presParOf" srcId="{B2A8EED2-EB1F-4710-87BE-F7BEEF08F870}" destId="{ECB361FA-089E-473A-B44E-84A15AC8A283}" srcOrd="9" destOrd="0" presId="urn:microsoft.com/office/officeart/2005/8/layout/cycle8"/>
    <dgm:cxn modelId="{169DF5CB-53F3-43B4-8DD1-9EA501398269}" type="presParOf" srcId="{B2A8EED2-EB1F-4710-87BE-F7BEEF08F870}" destId="{33F32A6A-A400-4775-9D1D-713F75C5C2B8}" srcOrd="10" destOrd="0" presId="urn:microsoft.com/office/officeart/2005/8/layout/cycle8"/>
    <dgm:cxn modelId="{2FBC3742-1F79-4216-880F-E77529DDC9FA}" type="presParOf" srcId="{B2A8EED2-EB1F-4710-87BE-F7BEEF08F870}" destId="{4AFE13A2-74C3-420C-B491-39921D680B72}" srcOrd="11" destOrd="0" presId="urn:microsoft.com/office/officeart/2005/8/layout/cycle8"/>
    <dgm:cxn modelId="{7509BEE5-5FA3-497D-987D-A6E6C9561136}" type="presParOf" srcId="{B2A8EED2-EB1F-4710-87BE-F7BEEF08F870}" destId="{C9E20F57-AC42-4FCA-AB38-A01A6EA0C843}" srcOrd="12" destOrd="0" presId="urn:microsoft.com/office/officeart/2005/8/layout/cycle8"/>
    <dgm:cxn modelId="{4498A76F-C3CC-435C-B16F-EAAF2B3FD0BE}" type="presParOf" srcId="{B2A8EED2-EB1F-4710-87BE-F7BEEF08F870}" destId="{2F54BDEB-CF99-4ADF-AC99-6D9919AB30D4}" srcOrd="13" destOrd="0" presId="urn:microsoft.com/office/officeart/2005/8/layout/cycle8"/>
    <dgm:cxn modelId="{CF04416F-5505-40D3-A67C-89CDC4650565}" type="presParOf" srcId="{B2A8EED2-EB1F-4710-87BE-F7BEEF08F870}" destId="{CE77A1AC-ABBB-4F6F-98E9-51696348925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5D5569-1D0A-4C1C-A85D-FBEC975E94EE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Методические рекомендации</a:t>
          </a:r>
        </a:p>
      </dsp:txBody>
      <dsp:txXfrm>
        <a:off x="3210560" y="987551"/>
        <a:ext cx="1219200" cy="1016000"/>
      </dsp:txXfrm>
    </dsp:sp>
    <dsp:sp modelId="{4826B5FF-D4FC-41AF-B7ED-86A48A8BC3C7}">
      <dsp:nvSpPr>
        <dsp:cNvPr id="0" name=""/>
        <dsp:cNvSpPr/>
      </dsp:nvSpPr>
      <dsp:spPr>
        <a:xfrm>
          <a:off x="1341119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tint val="60000"/>
                <a:satMod val="160000"/>
              </a:schemeClr>
            </a:gs>
            <a:gs pos="46000">
              <a:schemeClr val="accent2">
                <a:hueOff val="-4533601"/>
                <a:satOff val="2618"/>
                <a:lumOff val="-4804"/>
                <a:alphaOff val="0"/>
                <a:tint val="86000"/>
                <a:satMod val="16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-4533601"/>
              <a:satOff val="2618"/>
              <a:lumOff val="-480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Методическая поддержка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(обучение педагогов)</a:t>
          </a:r>
        </a:p>
      </dsp:txBody>
      <dsp:txXfrm>
        <a:off x="2153920" y="2600960"/>
        <a:ext cx="1828800" cy="894080"/>
      </dsp:txXfrm>
    </dsp:sp>
    <dsp:sp modelId="{828D6B63-7464-4A3D-874A-27351CE4C4B6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tint val="60000"/>
                <a:satMod val="160000"/>
              </a:schemeClr>
            </a:gs>
            <a:gs pos="46000">
              <a:schemeClr val="accent2">
                <a:hueOff val="-9067202"/>
                <a:satOff val="5236"/>
                <a:lumOff val="-9607"/>
                <a:alphaOff val="0"/>
                <a:tint val="86000"/>
                <a:satMod val="16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-9067202"/>
              <a:satOff val="5236"/>
              <a:lumOff val="-9607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Оборудование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Лабораторные комплекты</a:t>
          </a:r>
        </a:p>
      </dsp:txBody>
      <dsp:txXfrm>
        <a:off x="1666239" y="987551"/>
        <a:ext cx="1219200" cy="1016000"/>
      </dsp:txXfrm>
    </dsp:sp>
    <dsp:sp modelId="{C9E20F57-AC42-4FCA-AB38-A01A6EA0C843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54BDEB-CF99-4ADF-AC99-6D9919AB30D4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tint val="60000"/>
                <a:satMod val="160000"/>
              </a:schemeClr>
            </a:gs>
            <a:gs pos="46000">
              <a:schemeClr val="accent2">
                <a:hueOff val="-4533601"/>
                <a:satOff val="2618"/>
                <a:lumOff val="-4804"/>
                <a:alphaOff val="0"/>
                <a:tint val="86000"/>
                <a:satMod val="16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-4533601"/>
              <a:satOff val="2618"/>
              <a:lumOff val="-480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77A1AC-ABBB-4F6F-98E9-51696348925A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tint val="60000"/>
                <a:satMod val="160000"/>
              </a:schemeClr>
            </a:gs>
            <a:gs pos="46000">
              <a:schemeClr val="accent2">
                <a:hueOff val="-9067202"/>
                <a:satOff val="5236"/>
                <a:lumOff val="-9607"/>
                <a:alphaOff val="0"/>
                <a:tint val="86000"/>
                <a:satMod val="16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-9067202"/>
              <a:satOff val="5236"/>
              <a:lumOff val="-9607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4F70C4A-7BED-49C2-AB18-CFA239D68F71}" type="datetimeFigureOut">
              <a:rPr lang="ru-RU"/>
              <a:pPr>
                <a:defRPr/>
              </a:pPr>
              <a:t>28.05.2021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67993F0-743B-41A8-986E-6BE18BCC1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616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7993F0-743B-41A8-986E-6BE18BCC1CD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8292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7993F0-743B-41A8-986E-6BE18BCC1CD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6029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7993F0-743B-41A8-986E-6BE18BCC1CD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54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7993F0-743B-41A8-986E-6BE18BCC1CD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734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7993F0-743B-41A8-986E-6BE18BCC1CD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314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7993F0-743B-41A8-986E-6BE18BCC1CD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825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7993F0-743B-41A8-986E-6BE18BCC1CD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296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7993F0-743B-41A8-986E-6BE18BCC1CD1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35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90882-64D0-44DA-9DD8-4B1900EC9930}" type="datetimeFigureOut">
              <a:rPr lang="ru-RU"/>
              <a:pPr>
                <a:defRPr/>
              </a:pPr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6ECC9-F5C8-455B-946D-DD40B374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D293D-61E3-44C9-80C2-AD0B998093A7}" type="datetimeFigureOut">
              <a:rPr lang="ru-RU"/>
              <a:pPr>
                <a:defRPr/>
              </a:pPr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AAE2E-849F-4856-931E-A8DC64776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D5E6-A8C8-48A9-80EE-3A367CD90F29}" type="datetimeFigureOut">
              <a:rPr lang="ru-RU"/>
              <a:pPr>
                <a:defRPr/>
              </a:pPr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7DE8F-6E5B-4916-B22F-893197943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B656-1320-4169-BCF0-5E6A7F033BE5}" type="datetimeFigureOut">
              <a:rPr lang="ru-RU"/>
              <a:pPr>
                <a:defRPr/>
              </a:pPr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D91D-E503-423A-BEA1-7BC8DC4A0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54C95-4FBC-477A-AA1A-25E3F8E082BF}" type="datetimeFigureOut">
              <a:rPr lang="ru-RU"/>
              <a:pPr>
                <a:defRPr/>
              </a:pPr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850CD-3429-4158-8A84-1932C4AD3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793C2-431B-4C1B-BED2-D69CE471BD30}" type="datetimeFigureOut">
              <a:rPr lang="ru-RU"/>
              <a:pPr>
                <a:defRPr/>
              </a:pPr>
              <a:t>28.05.2021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7EC44-2B69-4956-ACE0-642C04EFE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E0FC-BFC9-473D-9880-638068913C0F}" type="datetimeFigureOut">
              <a:rPr lang="ru-RU"/>
              <a:pPr>
                <a:defRPr/>
              </a:pPr>
              <a:t>28.05.2021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6F80-FEEF-425E-990C-DB826A7C6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0AF88-318E-402A-9ED0-7CC583620680}" type="datetimeFigureOut">
              <a:rPr lang="ru-RU"/>
              <a:pPr>
                <a:defRPr/>
              </a:pPr>
              <a:t>28.05.2021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F1E67-04BD-4146-B95F-8E3BEC3DF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F96BD-B42C-488D-B41E-D822DCFD3F17}" type="datetimeFigureOut">
              <a:rPr lang="ru-RU"/>
              <a:pPr>
                <a:defRPr/>
              </a:pPr>
              <a:t>28.05.2021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48F8-65A8-43EF-AF1D-E1EB059E2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038BF-23EA-4399-BC59-EBC32EB143F4}" type="datetimeFigureOut">
              <a:rPr lang="ru-RU"/>
              <a:pPr>
                <a:defRPr/>
              </a:pPr>
              <a:t>28.05.2021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73F1-9339-4C44-AC94-57C17D350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7C6FC-56E9-4C8A-8AB3-142E8D76C89E}" type="datetimeFigureOut">
              <a:rPr lang="ru-RU"/>
              <a:pPr>
                <a:defRPr/>
              </a:pPr>
              <a:t>28.05.2021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ED0F3-2295-4FF3-A1D7-5C698C2A1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57CCEA-590E-45CC-9B85-5E05F30277CE}" type="datetimeFigureOut">
              <a:rPr lang="ru-RU"/>
              <a:pPr>
                <a:defRPr/>
              </a:pPr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3209F4-D2A3-43CD-BBDE-805EBF17D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2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wmf"/><Relationship Id="rId7" Type="http://schemas.openxmlformats.org/officeDocument/2006/relationships/image" Target="../media/image27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.wmf"/><Relationship Id="rId10" Type="http://schemas.openxmlformats.org/officeDocument/2006/relationships/image" Target="../media/image36.jpeg"/><Relationship Id="rId4" Type="http://schemas.openxmlformats.org/officeDocument/2006/relationships/image" Target="../media/image5.tiff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44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tiff"/><Relationship Id="rId4" Type="http://schemas.openxmlformats.org/officeDocument/2006/relationships/image" Target="../media/image4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51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13" Type="http://schemas.openxmlformats.org/officeDocument/2006/relationships/image" Target="../media/image6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3.jpeg"/><Relationship Id="rId2" Type="http://schemas.openxmlformats.org/officeDocument/2006/relationships/image" Target="../media/image60.png"/><Relationship Id="rId16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2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wmf"/><Relationship Id="rId1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wmf"/><Relationship Id="rId7" Type="http://schemas.openxmlformats.org/officeDocument/2006/relationships/image" Target="../media/image73.jpeg"/><Relationship Id="rId12" Type="http://schemas.openxmlformats.org/officeDocument/2006/relationships/image" Target="../media/image7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11" Type="http://schemas.openxmlformats.org/officeDocument/2006/relationships/image" Target="../media/image77.pn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16691" y="0"/>
            <a:ext cx="91606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1447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1642194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Образовательные среды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Энергия различной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физической природы</a:t>
            </a:r>
          </a:p>
        </p:txBody>
      </p:sp>
      <p:pic>
        <p:nvPicPr>
          <p:cNvPr id="7" name="Рисунок 6" descr="wanna-know-logo+ вертикаль (1).t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-27384"/>
            <a:ext cx="2020542" cy="1440000"/>
          </a:xfrm>
          <a:prstGeom prst="rect">
            <a:avLst/>
          </a:prstGeom>
        </p:spPr>
      </p:pic>
      <p:pic>
        <p:nvPicPr>
          <p:cNvPr id="8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4249" y="142853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  <p:pic>
        <p:nvPicPr>
          <p:cNvPr id="1026" name="Picture 2" descr="https://www.cornelsen-experimenta.de/cache/images/36477-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554197"/>
            <a:ext cx="3170696" cy="46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24249" y="4149080"/>
            <a:ext cx="2340000" cy="20438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0208" y="1840756"/>
            <a:ext cx="5758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n-lt"/>
              </a:rPr>
              <a:t>Набор предназначен для получения представлений о принципах работы механизмов, приводимых в движение за счет энергии воды или воздуха, приспособлений и устройств, работающих </a:t>
            </a:r>
            <a:r>
              <a:rPr lang="ru-RU" sz="2400" b="1">
                <a:latin typeface="+mn-lt"/>
              </a:rPr>
              <a:t>за счет других </a:t>
            </a:r>
            <a:r>
              <a:rPr lang="ru-RU" sz="2400" b="1" dirty="0">
                <a:latin typeface="+mn-lt"/>
              </a:rPr>
              <a:t>видов движения.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834524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42194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Образовательные среды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Энергия различной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физической природы</a:t>
            </a:r>
          </a:p>
        </p:txBody>
      </p:sp>
      <p:pic>
        <p:nvPicPr>
          <p:cNvPr id="7" name="Рисунок 6" descr="wanna-know-logo+ вертикаль (1).t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-27384"/>
            <a:ext cx="2020542" cy="1440000"/>
          </a:xfrm>
          <a:prstGeom prst="rect">
            <a:avLst/>
          </a:prstGeom>
        </p:spPr>
      </p:pic>
      <p:pic>
        <p:nvPicPr>
          <p:cNvPr id="8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4249" y="142853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  <p:pic>
        <p:nvPicPr>
          <p:cNvPr id="9" name="Объект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5976" y="1535983"/>
            <a:ext cx="3945600" cy="2628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27984" y="3717032"/>
            <a:ext cx="3888432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4258" y="3690218"/>
            <a:ext cx="3979910" cy="26532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0607" y="1412616"/>
            <a:ext cx="3770193" cy="251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386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130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Образовательные среды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Свет и оптика</a:t>
            </a:r>
          </a:p>
        </p:txBody>
      </p:sp>
      <p:pic>
        <p:nvPicPr>
          <p:cNvPr id="7" name="Рисунок 6" descr="wanna-know-logo+ вертикаль (1).t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-27384"/>
            <a:ext cx="2020542" cy="1440000"/>
          </a:xfrm>
          <a:prstGeom prst="rect">
            <a:avLst/>
          </a:prstGeom>
        </p:spPr>
      </p:pic>
      <p:pic>
        <p:nvPicPr>
          <p:cNvPr id="8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4249" y="142853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  <p:pic>
        <p:nvPicPr>
          <p:cNvPr id="9" name="Рисунок 8"/>
          <p:cNvPicPr/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2178" y="1183894"/>
            <a:ext cx="3365766" cy="52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7944" y="908720"/>
            <a:ext cx="4338780" cy="28931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0800000">
            <a:off x="4176865" y="3364509"/>
            <a:ext cx="3958622" cy="301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95765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Образовательная среда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Робототехника и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программирование</a:t>
            </a:r>
          </a:p>
        </p:txBody>
      </p:sp>
      <p:pic>
        <p:nvPicPr>
          <p:cNvPr id="7" name="Рисунок 6" descr="wanna-know-logo+ вертикаль (1).t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-27384"/>
            <a:ext cx="2020542" cy="1440000"/>
          </a:xfrm>
          <a:prstGeom prst="rect">
            <a:avLst/>
          </a:prstGeom>
        </p:spPr>
      </p:pic>
      <p:pic>
        <p:nvPicPr>
          <p:cNvPr id="8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4249" y="142853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  <p:pic>
        <p:nvPicPr>
          <p:cNvPr id="11" name="Picture 2" descr="\\server\doc$\tsvyk\Мои документы\Мои рисунки\робо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88632" y="1722258"/>
            <a:ext cx="2263280" cy="1831304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3554342"/>
            <a:ext cx="3744416" cy="270053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15816" y="4509120"/>
            <a:ext cx="1641872" cy="1641872"/>
          </a:xfrm>
          <a:prstGeom prst="rect">
            <a:avLst/>
          </a:prstGeom>
        </p:spPr>
      </p:pic>
      <p:pic>
        <p:nvPicPr>
          <p:cNvPr id="15" name="Picture 16" descr="Zoo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457200" y="4725144"/>
            <a:ext cx="1720872" cy="172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817" b="89980" l="9000" r="90000">
                        <a14:foregroundMark x1="9045" y1="27676" x2="9045" y2="27676"/>
                        <a14:foregroundMark x1="27773" y1="3817" x2="27773" y2="3817"/>
                        <a14:foregroundMark x1="57909" y1="67348" x2="57909" y2="67348"/>
                        <a14:foregroundMark x1="57091" y1="31288" x2="57091" y2="31288"/>
                        <a14:foregroundMark x1="57500" y1="67962" x2="65455" y2="24881"/>
                        <a14:foregroundMark x1="58545" y1="66735" x2="37955" y2="73756"/>
                        <a14:foregroundMark x1="61773" y1="45671" x2="86045" y2="47512"/>
                        <a14:foregroundMark x1="61773" y1="47171" x2="85000" y2="73142"/>
                        <a14:foregroundMark x1="82545" y1="27062" x2="82545" y2="27062"/>
                        <a14:foregroundMark x1="82545" y1="27335" x2="72364" y2="41990"/>
                        <a14:foregroundMark x1="61591" y1="45944" x2="80727" y2="62440"/>
                        <a14:foregroundMark x1="15136" y1="23381" x2="15136" y2="23381"/>
                        <a14:foregroundMark x1="20227" y1="20314" x2="20227" y2="20314"/>
                        <a14:foregroundMark x1="17773" y1="28834" x2="17773" y2="28834"/>
                        <a14:foregroundMark x1="26955" y1="16360" x2="26955" y2="16360"/>
                        <a14:foregroundMark x1="23682" y1="10225" x2="23682" y2="10225"/>
                        <a14:foregroundMark x1="52000" y1="49966" x2="52000" y2="49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424562"/>
            <a:ext cx="5220072" cy="3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6082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130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Образовательные среды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>
                <a:solidFill>
                  <a:srgbClr val="002060"/>
                </a:solidFill>
              </a:rPr>
              <a:t>Конструирование</a:t>
            </a:r>
          </a:p>
        </p:txBody>
      </p:sp>
      <p:pic>
        <p:nvPicPr>
          <p:cNvPr id="7" name="Рисунок 6" descr="wanna-know-logo+ вертикаль (1).t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-27384"/>
            <a:ext cx="2020542" cy="1440000"/>
          </a:xfrm>
          <a:prstGeom prst="rect">
            <a:avLst/>
          </a:prstGeom>
        </p:spPr>
      </p:pic>
      <p:pic>
        <p:nvPicPr>
          <p:cNvPr id="8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4249" y="142853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8E6E5"/>
              </a:clrFrom>
              <a:clrTo>
                <a:srgbClr val="E8E6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1441576"/>
            <a:ext cx="3240019" cy="50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95936" y="1568981"/>
            <a:ext cx="4608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n-lt"/>
              </a:rPr>
              <a:t>В комплекте представлена линейка конструкторов для знакомства с понятиями проекции предметов, подготовки к чтению и созданию чертежей, постройки объектов по простым схемам и чертежам, формирования инженерного мышления, конструктор для моделирования геометрических тел (многогранников), творческого конструирования.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2728281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9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-540000">
            <a:off x="383071" y="1583234"/>
            <a:ext cx="2113164" cy="1387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Объект 10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-1320000">
            <a:off x="1591575" y="1947163"/>
            <a:ext cx="1979491" cy="138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1138138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Образовательные среды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>
                <a:solidFill>
                  <a:srgbClr val="002060"/>
                </a:solidFill>
              </a:rPr>
              <a:t>Конструирование</a:t>
            </a:r>
          </a:p>
        </p:txBody>
      </p:sp>
      <p:pic>
        <p:nvPicPr>
          <p:cNvPr id="7" name="Рисунок 6" descr="wanna-know-logo+ вертикаль (1).tif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496" y="-27384"/>
            <a:ext cx="2020542" cy="1440000"/>
          </a:xfrm>
          <a:prstGeom prst="rect">
            <a:avLst/>
          </a:prstGeom>
        </p:spPr>
      </p:pic>
      <p:pic>
        <p:nvPicPr>
          <p:cNvPr id="9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4249" y="142853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  <p:pic>
        <p:nvPicPr>
          <p:cNvPr id="11" name="Объект 8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140000">
            <a:off x="424031" y="3348026"/>
            <a:ext cx="1946177" cy="1385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12816" y="5481223"/>
            <a:ext cx="1214664" cy="1105616"/>
          </a:xfrm>
          <a:prstGeom prst="rect">
            <a:avLst/>
          </a:prstGeom>
        </p:spPr>
      </p:pic>
      <p:pic>
        <p:nvPicPr>
          <p:cNvPr id="16" name="Picture 13" descr="D:\Arhiv\Maya\Docs\Инт работа\ОПИСАНИЯ\блоки дьенеша\Проекции блоки дьенеша\0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EAF0F3"/>
              </a:clrFrom>
              <a:clrTo>
                <a:srgbClr val="EAF0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3808" y="5176845"/>
            <a:ext cx="2268814" cy="16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Schatti Set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52668" y="1556792"/>
            <a:ext cx="2521098" cy="1803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шатти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11659" y="4509120"/>
            <a:ext cx="2662238" cy="1946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Maya\Documents\Инт работа\Пертра ИНТ\209-3215-6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02705" y="1698528"/>
            <a:ext cx="2624775" cy="348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E8EDF0"/>
              </a:clrFrom>
              <a:clrTo>
                <a:srgbClr val="E8ED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-900000">
            <a:off x="1191954" y="4739245"/>
            <a:ext cx="1960972" cy="1387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464324"/>
            <a:ext cx="8229600" cy="1066130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Образовательные среды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Измерения</a:t>
            </a:r>
          </a:p>
        </p:txBody>
      </p:sp>
      <p:pic>
        <p:nvPicPr>
          <p:cNvPr id="7" name="Рисунок 6" descr="wanna-know-logo+ вертикаль (1).t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-27384"/>
            <a:ext cx="2020542" cy="1440000"/>
          </a:xfrm>
          <a:prstGeom prst="rect">
            <a:avLst/>
          </a:prstGeom>
        </p:spPr>
      </p:pic>
      <p:pic>
        <p:nvPicPr>
          <p:cNvPr id="8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4249" y="142853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0" y="1339340"/>
            <a:ext cx="2606480" cy="54020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91880" y="1628800"/>
            <a:ext cx="55304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n-lt"/>
              </a:rPr>
              <a:t>Направление позволяет освоить сведения о физических явлениях, относящихся к понятию «погодные условия», узнать описание конструкций измерительных приборов, проводить измерения в природе, (объема осадков, температуры воздуха,  направления ветра), а также различных объектов при помощи измерительных инструментов (весы, линейка, рулетка, штангенциркуль и др.) 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4403" y="1272001"/>
            <a:ext cx="2780793" cy="3885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8539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464324"/>
            <a:ext cx="8229600" cy="1066130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Образовательные среды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Измерения</a:t>
            </a:r>
          </a:p>
        </p:txBody>
      </p:sp>
      <p:pic>
        <p:nvPicPr>
          <p:cNvPr id="7" name="Рисунок 6" descr="wanna-know-logo+ вертикаль (1).t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-27384"/>
            <a:ext cx="2020542" cy="1440000"/>
          </a:xfrm>
          <a:prstGeom prst="rect">
            <a:avLst/>
          </a:prstGeom>
        </p:spPr>
      </p:pic>
      <p:pic>
        <p:nvPicPr>
          <p:cNvPr id="8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4249" y="142853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63908" y="3861048"/>
            <a:ext cx="4311218" cy="2874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0800000">
            <a:off x="1259632" y="4102198"/>
            <a:ext cx="2804668" cy="2193268"/>
          </a:xfrm>
          <a:prstGeom prst="rect">
            <a:avLst/>
          </a:prstGeom>
        </p:spPr>
      </p:pic>
      <p:pic>
        <p:nvPicPr>
          <p:cNvPr id="11" name="Picture 2" descr="IMG_8531-07-07-19-04-4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82300" y="1772815"/>
            <a:ext cx="3359329" cy="2088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shop.corex.de/images/60/100760_72730560_538,680,4338,3743_700,56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60671" y="1590230"/>
            <a:ext cx="3117693" cy="2511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87640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130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Образовательные среды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Звук и звуковые явления</a:t>
            </a:r>
          </a:p>
        </p:txBody>
      </p:sp>
      <p:pic>
        <p:nvPicPr>
          <p:cNvPr id="7" name="Рисунок 6" descr="wanna-know-logo+ вертикаль (1).t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-27384"/>
            <a:ext cx="2020542" cy="1440000"/>
          </a:xfrm>
          <a:prstGeom prst="rect">
            <a:avLst/>
          </a:prstGeom>
        </p:spPr>
      </p:pic>
      <p:pic>
        <p:nvPicPr>
          <p:cNvPr id="8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4249" y="142853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4595644"/>
            <a:ext cx="7956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n-lt"/>
              </a:rPr>
              <a:t>Набор оборудования предназначен для получения первоначальных сведений о природе звука, знакомства с понятием звуковые колебания, способами извлечения и передачи звука</a:t>
            </a:r>
          </a:p>
        </p:txBody>
      </p:sp>
      <p:pic>
        <p:nvPicPr>
          <p:cNvPr id="5122" name="Picture 2" descr="https://cornelsen-experimenta.de/cache/images/36003-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37768" y="1268760"/>
            <a:ext cx="3573890" cy="3228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Камертон вилочный Wittner 922440 Ля (A). Купить в интернет магазине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1778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Музыкальные инструменты ручной барабан полиэстер кожа 6 &quot;детский  музыкальный инструмент игрушка|игрушечный музыкальный инструмент|детская  музыкальные инструменты игрушки|инструмент игрушка - AliExpres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49428" y="1655124"/>
            <a:ext cx="2343052" cy="23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74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464324"/>
            <a:ext cx="8229600" cy="1066130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Образовательные среды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Механика</a:t>
            </a:r>
          </a:p>
        </p:txBody>
      </p:sp>
      <p:pic>
        <p:nvPicPr>
          <p:cNvPr id="7" name="Рисунок 6" descr="wanna-know-logo+ вертикаль (1).t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-27384"/>
            <a:ext cx="2020542" cy="1440000"/>
          </a:xfrm>
          <a:prstGeom prst="rect">
            <a:avLst/>
          </a:prstGeom>
        </p:spPr>
      </p:pic>
      <p:pic>
        <p:nvPicPr>
          <p:cNvPr id="8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4249" y="142853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3F4F3"/>
              </a:clrFrom>
              <a:clrTo>
                <a:srgbClr val="F3F4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0030" y="1283264"/>
            <a:ext cx="3348000" cy="52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Рисунок 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822250" y="4005972"/>
            <a:ext cx="1926214" cy="1507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638584" y="4430492"/>
            <a:ext cx="2024225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8176" y="1628800"/>
            <a:ext cx="50143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n-lt"/>
              </a:rPr>
              <a:t>Раздел знакомит с механизмами соединения и движения, используемыми в транспортных средствах, наиболее распространенными способами передачи механического движения.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62809" y="5453769"/>
            <a:ext cx="2088232" cy="1190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88691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3568" y="1196752"/>
            <a:ext cx="7200800" cy="5287544"/>
          </a:xfrm>
          <a:prstGeom prst="rect">
            <a:avLst/>
          </a:prstGeom>
          <a:solidFill>
            <a:srgbClr val="FFFFFF">
              <a:shade val="85000"/>
            </a:srgbClr>
          </a:solidFill>
          <a:effectLst>
            <a:softEdge rad="0"/>
          </a:effec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38138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Образовательные среды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>
                <a:solidFill>
                  <a:srgbClr val="002060"/>
                </a:solidFill>
              </a:rPr>
              <a:t>Космос</a:t>
            </a:r>
          </a:p>
        </p:txBody>
      </p:sp>
      <p:pic>
        <p:nvPicPr>
          <p:cNvPr id="7" name="Рисунок 6" descr="wanna-know-logo+ вертикаль (1).t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496" y="-27384"/>
            <a:ext cx="2020542" cy="1440000"/>
          </a:xfrm>
          <a:prstGeom prst="rect">
            <a:avLst/>
          </a:prstGeom>
        </p:spPr>
      </p:pic>
      <p:pic>
        <p:nvPicPr>
          <p:cNvPr id="9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4249" y="142853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1265576"/>
            <a:ext cx="9144000" cy="518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0251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38138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Образовательные среды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>
                <a:solidFill>
                  <a:srgbClr val="002060"/>
                </a:solidFill>
              </a:rPr>
              <a:t>Растениеводство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wanna-know-logo+ вертикаль (1).t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496" y="-27384"/>
            <a:ext cx="2020542" cy="1440000"/>
          </a:xfrm>
          <a:prstGeom prst="rect">
            <a:avLst/>
          </a:prstGeom>
        </p:spPr>
      </p:pic>
      <p:pic>
        <p:nvPicPr>
          <p:cNvPr id="9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4249" y="142853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  <p:pic>
        <p:nvPicPr>
          <p:cNvPr id="5" name="Picture 6" descr="http://shop.corex.de/images/95/90795_8572588_0,0,2135,1575_300,2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91202" y="1412616"/>
            <a:ext cx="3225342" cy="23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http://shop.corex.de/images/96/90796_8653652_0,0,2362,1574_300,19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1412616"/>
            <a:ext cx="3581903" cy="23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39552" y="423560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+mn-lt"/>
              </a:rPr>
              <a:t>Направление предназначено для пролонгированного проведения наблюдений за выращиванием растений, условий роста растений, ознакомления с окружающим миром, любви к природе, заботе о ней.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511101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pPr lvl="0"/>
            <a:r>
              <a:rPr lang="ru-RU" sz="3200" b="1" dirty="0">
                <a:solidFill>
                  <a:srgbClr val="002060"/>
                </a:solidFill>
              </a:rPr>
              <a:t>Методическая поддержка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1340768"/>
            <a:ext cx="68580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i="1" dirty="0">
                <a:latin typeface="+mn-lt"/>
              </a:rPr>
              <a:t>Методические материалы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>
                <a:latin typeface="+mn-lt"/>
              </a:rPr>
              <a:t>Обучение(сертифицированное)</a:t>
            </a:r>
          </a:p>
          <a:p>
            <a:pPr>
              <a:buFont typeface="Wingdings" pitchFamily="2" charset="2"/>
              <a:buChar char="ü"/>
            </a:pPr>
            <a:r>
              <a:rPr lang="en-US" sz="2800" b="1" i="1" dirty="0">
                <a:latin typeface="+mn-lt"/>
              </a:rPr>
              <a:t>ON-Line </a:t>
            </a:r>
            <a:r>
              <a:rPr lang="ru-RU" sz="2800" b="1" i="1" dirty="0">
                <a:latin typeface="+mn-lt"/>
              </a:rPr>
              <a:t>Консультации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>
                <a:latin typeface="+mn-lt"/>
              </a:rPr>
              <a:t>Оперативный мониторинг </a:t>
            </a:r>
          </a:p>
          <a:p>
            <a:pPr>
              <a:buFont typeface="Wingdings" pitchFamily="2" charset="2"/>
              <a:buChar char="ü"/>
            </a:pPr>
            <a:endParaRPr lang="ru-RU" i="1" dirty="0"/>
          </a:p>
        </p:txBody>
      </p:sp>
      <p:pic>
        <p:nvPicPr>
          <p:cNvPr id="5" name="Рисунок 4" descr="wanna-know-logo+ вертикаль (1).t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-27384"/>
            <a:ext cx="2020542" cy="1440000"/>
          </a:xfrm>
          <a:prstGeom prst="rect">
            <a:avLst/>
          </a:prstGeom>
        </p:spPr>
      </p:pic>
      <p:pic>
        <p:nvPicPr>
          <p:cNvPr id="8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32264" y="142853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6214566" y="2153385"/>
            <a:ext cx="2880000" cy="1805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979182" y="3410975"/>
            <a:ext cx="2880000" cy="2275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6342" y="3468946"/>
            <a:ext cx="34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Обучение проводится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16832"/>
            <a:ext cx="9252519" cy="360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b="1" i="1" dirty="0">
                <a:latin typeface="+mn-lt"/>
              </a:rPr>
              <a:t>Подготовлена образовательная среда</a:t>
            </a:r>
          </a:p>
          <a:p>
            <a:pPr>
              <a:buFont typeface="Wingdings" pitchFamily="2" charset="2"/>
              <a:buChar char="ü"/>
            </a:pPr>
            <a:r>
              <a:rPr lang="ru-RU" sz="3600" b="1" i="1" dirty="0">
                <a:latin typeface="+mn-lt"/>
              </a:rPr>
              <a:t>Разработано расписание занятий в лаборатории</a:t>
            </a:r>
          </a:p>
          <a:p>
            <a:pPr>
              <a:buFont typeface="Wingdings" pitchFamily="2" charset="2"/>
              <a:buChar char="ü"/>
            </a:pPr>
            <a:r>
              <a:rPr lang="ru-RU" sz="3600" b="1" i="1" dirty="0">
                <a:latin typeface="+mn-lt"/>
              </a:rPr>
              <a:t>Определены группы детей</a:t>
            </a:r>
          </a:p>
          <a:p>
            <a:pPr>
              <a:buFont typeface="Wingdings" pitchFamily="2" charset="2"/>
              <a:buChar char="ü"/>
            </a:pPr>
            <a:r>
              <a:rPr lang="ru-RU" sz="3600" b="1" i="1" dirty="0">
                <a:latin typeface="+mn-lt"/>
              </a:rPr>
              <a:t>Выбраны педагоги</a:t>
            </a:r>
          </a:p>
          <a:p>
            <a:pPr>
              <a:buFont typeface="Wingdings" pitchFamily="2" charset="2"/>
              <a:buChar char="ü"/>
            </a:pPr>
            <a:endParaRPr lang="ru-RU" sz="2800" b="1" i="1" dirty="0">
              <a:latin typeface="+mn-lt"/>
            </a:endParaRPr>
          </a:p>
          <a:p>
            <a:pPr>
              <a:buFont typeface="Wingdings" pitchFamily="2" charset="2"/>
              <a:buChar char="ü"/>
            </a:pPr>
            <a:endParaRPr lang="ru-RU" i="1" dirty="0"/>
          </a:p>
        </p:txBody>
      </p:sp>
      <p:pic>
        <p:nvPicPr>
          <p:cNvPr id="5" name="Рисунок 4" descr="wanna-know-logo+ вертикаль (1).t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-27384"/>
            <a:ext cx="2020542" cy="1440000"/>
          </a:xfrm>
          <a:prstGeom prst="rect">
            <a:avLst/>
          </a:prstGeom>
        </p:spPr>
      </p:pic>
      <p:pic>
        <p:nvPicPr>
          <p:cNvPr id="8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32264" y="142853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62121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Методические материалы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карточки-инструкции</a:t>
            </a:r>
          </a:p>
        </p:txBody>
      </p:sp>
      <p:pic>
        <p:nvPicPr>
          <p:cNvPr id="7" name="Рисунок 6" descr="wanna-know-logo+ вертикаль (1).t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-27224"/>
            <a:ext cx="2020542" cy="1440000"/>
          </a:xfrm>
          <a:prstGeom prst="rect">
            <a:avLst/>
          </a:prstGeom>
        </p:spPr>
      </p:pic>
      <p:pic>
        <p:nvPicPr>
          <p:cNvPr id="8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36257" y="142853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1412776"/>
            <a:ext cx="3599688" cy="5090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15304" y="1412776"/>
            <a:ext cx="3599688" cy="50901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http://shop.corex.de/images/83/90783_2081056_0,0,631,593_300,28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7103" y="4768999"/>
            <a:ext cx="1962625" cy="18383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18654"/>
            <a:ext cx="8496944" cy="994122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Состав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учебно-методического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 комплекта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17297406"/>
              </p:ext>
            </p:extLst>
          </p:nvPr>
        </p:nvGraphicFramePr>
        <p:xfrm>
          <a:off x="1524000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wanna-know-logo+ вертикаль (1).tif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-27384"/>
            <a:ext cx="2020542" cy="1440000"/>
          </a:xfrm>
          <a:prstGeom prst="rect">
            <a:avLst/>
          </a:prstGeom>
        </p:spPr>
      </p:pic>
      <p:pic>
        <p:nvPicPr>
          <p:cNvPr id="7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4249" y="142853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  <p:pic>
        <p:nvPicPr>
          <p:cNvPr id="8" name="Picture 6" descr="http://shop.corex.de/images/84/90784_2308900_0,0,1181,1670_282,400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4249" y="3212976"/>
            <a:ext cx="1635272" cy="2319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shop.corex.de/images/61/100761_11643876_0,0,2240,2485_300,332.pn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412616"/>
            <a:ext cx="2137446" cy="236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4" descr="\\int.decart.caravan.ru\macfile\Пользователи\Цвык\Блоки Дьенеша\Блоки Дьенеша.jpg"/>
          <p:cNvPicPr>
            <a:picLocks noGrp="1" noChangeAspect="1"/>
          </p:cNvPicPr>
          <p:nvPr>
            <p:ph sz="half" idx="1"/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17890" y="3933056"/>
            <a:ext cx="1489814" cy="148213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588224" y="1412616"/>
            <a:ext cx="1601504" cy="23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https://im0-tub-ru.yandex.net/i?id=1e7e10dde17076016ad5c975d450765e&amp;n=33&amp;h=215&amp;w=215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7944" y="5676528"/>
            <a:ext cx="89999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0072" y="5162381"/>
            <a:ext cx="1269524" cy="1490462"/>
          </a:xfrm>
          <a:prstGeom prst="rect">
            <a:avLst/>
          </a:prstGeom>
        </p:spPr>
      </p:pic>
      <p:pic>
        <p:nvPicPr>
          <p:cNvPr id="14" name="Picture 2" descr="\\server\doc$\tsvyk\Мои документы\Мои рисунки\робо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28926" y="5121913"/>
            <a:ext cx="1606970" cy="1300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6012DE-5C3B-8F46-8417-3C7157D1B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Стратегия продаж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686180-3F5E-8D4B-AAAD-39E36D670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Дифференциация от конкуренции в глазах региональных министерств образования</a:t>
            </a:r>
          </a:p>
          <a:p>
            <a:r>
              <a:rPr lang="ru-RU" dirty="0"/>
              <a:t>Создание ресурсной площадки: ИПК, ИРО, установка </a:t>
            </a:r>
            <a:r>
              <a:rPr lang="ru-RU" dirty="0" err="1"/>
              <a:t>демо</a:t>
            </a:r>
            <a:r>
              <a:rPr lang="ru-RU" dirty="0"/>
              <a:t>-комплекта в ДОУ</a:t>
            </a:r>
          </a:p>
          <a:p>
            <a:r>
              <a:rPr lang="ru-RU" dirty="0"/>
              <a:t>Семинары и </a:t>
            </a:r>
            <a:r>
              <a:rPr lang="ru-RU" dirty="0" err="1"/>
              <a:t>вебинары</a:t>
            </a:r>
            <a:endParaRPr lang="ru-RU" dirty="0"/>
          </a:p>
          <a:p>
            <a:r>
              <a:rPr lang="ru-RU" dirty="0"/>
              <a:t>Сайт «Хочу все знать» с разделом для партнеров</a:t>
            </a:r>
          </a:p>
          <a:p>
            <a:r>
              <a:rPr lang="ru-RU" dirty="0"/>
              <a:t>Статьи в периодические издания, </a:t>
            </a:r>
            <a:r>
              <a:rPr lang="ru-RU" dirty="0" err="1"/>
              <a:t>соцсети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1525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78D6B8-4D1C-A44C-9A13-3CEFF68D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Прямая выгода для директора ДОУ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4F41E8-E167-6645-BD35-5D4B5C860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ru-RU" dirty="0"/>
              <a:t>Организация дополнительного образования в ДОУ на базе наборов «ХВЗ»</a:t>
            </a:r>
          </a:p>
          <a:p>
            <a:r>
              <a:rPr lang="ru-RU" dirty="0"/>
              <a:t>Прорывное предложение с понятной пользой для детей и родителей</a:t>
            </a:r>
          </a:p>
          <a:p>
            <a:r>
              <a:rPr lang="ru-RU" dirty="0"/>
              <a:t>Садик является центром притяжения внимания родителей</a:t>
            </a:r>
          </a:p>
          <a:p>
            <a:r>
              <a:rPr lang="ru-RU" dirty="0"/>
              <a:t>Ежемесячный платеж, в среднем, 2500руб.</a:t>
            </a:r>
          </a:p>
          <a:p>
            <a:r>
              <a:rPr lang="ru-RU" dirty="0"/>
              <a:t>5-8 занятий в неделю</a:t>
            </a:r>
          </a:p>
          <a:p>
            <a:r>
              <a:rPr lang="ru-RU" dirty="0"/>
              <a:t>10-15 детей в группе</a:t>
            </a:r>
          </a:p>
          <a:p>
            <a:r>
              <a:rPr lang="ru-RU" dirty="0"/>
              <a:t>В среднем 40 000руб/</a:t>
            </a:r>
            <a:r>
              <a:rPr lang="ru-RU" dirty="0" err="1"/>
              <a:t>мес</a:t>
            </a:r>
            <a:r>
              <a:rPr lang="ru-RU" dirty="0"/>
              <a:t> от одной группы</a:t>
            </a:r>
          </a:p>
          <a:p>
            <a:r>
              <a:rPr lang="ru-RU" dirty="0"/>
              <a:t>Подходит для </a:t>
            </a:r>
            <a:r>
              <a:rPr lang="ru-RU" dirty="0" err="1"/>
              <a:t>началки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7767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1066130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Система хранения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варианты комплектации</a:t>
            </a:r>
          </a:p>
        </p:txBody>
      </p:sp>
      <p:pic>
        <p:nvPicPr>
          <p:cNvPr id="7" name="Рисунок 6" descr="wanna-know-logo+ вертикаль (1).t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-27384"/>
            <a:ext cx="2020542" cy="1440000"/>
          </a:xfrm>
          <a:prstGeom prst="rect">
            <a:avLst/>
          </a:prstGeom>
        </p:spPr>
      </p:pic>
      <p:pic>
        <p:nvPicPr>
          <p:cNvPr id="8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20216" y="339899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2203117" y="-178940"/>
            <a:ext cx="3801662" cy="69847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503" y="494116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n-lt"/>
              </a:rPr>
              <a:t>Расширенная комплектация – полная комплектация всех зон.</a:t>
            </a:r>
          </a:p>
          <a:p>
            <a:r>
              <a:rPr lang="ru-RU" sz="2400" b="1" dirty="0">
                <a:latin typeface="+mn-lt"/>
              </a:rPr>
              <a:t>Стоимость полного комплекта -1450 000 руб. 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  <a:p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661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\\int.decart.caravan.ru\publisher\ЛОГОТИПЫ\Logo-Рене\Rene-Logos-BLUE.ep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62000" contrast="-6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932782"/>
            <a:ext cx="8966399" cy="3540577"/>
          </a:xfrm>
          <a:prstGeom prst="rect">
            <a:avLst/>
          </a:prstGeom>
          <a:noFill/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4799889" y="2606843"/>
            <a:ext cx="3040523" cy="9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002060"/>
                </a:solidFill>
              </a:rPr>
              <a:t>+7 (495) 229-4357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altLang="ru-RU" sz="2000" b="1" dirty="0">
                <a:solidFill>
                  <a:srgbClr val="002060"/>
                </a:solidFill>
              </a:rPr>
              <a:t>www. rene-edu.ru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1509" name="Picture 5" descr="\\int.decart.caravan.ru\publisher\Pictures\Новостройки\детсад\_%20%20~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496" y="5733256"/>
            <a:ext cx="1336178" cy="1080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6" descr="\\int.decart.caravan.ru\publisher\Pictures\Новостройки\детсад\zdorovoe-pitanie-dlja-detej-vlijanie-roditelej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7776" y="5733256"/>
            <a:ext cx="1434024" cy="1080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1" name="Picture 7" descr="\\int.decart.caravan.ru\publisher\Pictures\Новостройки\детсад\здания\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68348" y="5733254"/>
            <a:ext cx="1584353" cy="1080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2" name="Picture 8" descr="\\int.decart.caravan.ru\publisher\Pictures\Новостройки\детсад\-1024X~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5976" y="5733256"/>
            <a:ext cx="1080120" cy="1080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3" name="Picture 9" descr="\\int.decart.caravan.ru\publisher\Pictures\Новостройки\детсад\здания\1f4a1b57bd101a6054e1d1e80fa3785f_XL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09700" y="5733254"/>
            <a:ext cx="1412114" cy="1080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4" name="Picture 10" descr="\\int.decart.caravan.ru\publisher\Pictures\Новостройки\детсад\1398837521_7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4248" y="5733256"/>
            <a:ext cx="1080120" cy="1080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5" name="Picture 11" descr="\\int.decart.caravan.ru\publisher\Pictures\Новостройки\детсад\здания\FRIDAY~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47272" y="5733256"/>
            <a:ext cx="1331788" cy="1080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6" name="Picture 12" descr="\\int.decart.caravan.ru\publisher\RAZNOE\Презентации\страница презент РЕНЕ.bmp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398483"/>
          </a:xfrm>
          <a:prstGeom prst="rect">
            <a:avLst/>
          </a:prstGeom>
          <a:noFill/>
        </p:spPr>
      </p:pic>
      <p:pic>
        <p:nvPicPr>
          <p:cNvPr id="14" name="Рисунок 13" descr="wanna-know-logo+ вертикаль (1).tif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45087" y="310958"/>
            <a:ext cx="2853825" cy="203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45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722296" cy="869486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Актуальность предложения: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784976" cy="39604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/>
              <a:t>Установление преемственности с детскими технопарками «</a:t>
            </a:r>
            <a:r>
              <a:rPr lang="ru-RU" sz="2400" b="1" dirty="0" err="1"/>
              <a:t>Кванториум</a:t>
            </a:r>
            <a:r>
              <a:rPr lang="ru-RU" sz="2400" b="1" dirty="0"/>
              <a:t>», которые работают для школьников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dirty="0"/>
              <a:t>Создание единого пространства в направлении естественно-научного и инженерно-технического образования детей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dirty="0"/>
              <a:t>Организация среды для базового уровня естественно-научного и инженерно-технического образования детей в единой концепции «Школы технологий и проектного управления».</a:t>
            </a:r>
          </a:p>
        </p:txBody>
      </p:sp>
      <p:pic>
        <p:nvPicPr>
          <p:cNvPr id="5" name="Рисунок 4" descr="wanna-know-logo+ вертикаль (1).t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116632"/>
            <a:ext cx="2020542" cy="1440000"/>
          </a:xfrm>
          <a:prstGeom prst="rect">
            <a:avLst/>
          </a:prstGeom>
        </p:spPr>
      </p:pic>
      <p:pic>
        <p:nvPicPr>
          <p:cNvPr id="6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32264" y="142853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720"/>
            <a:ext cx="8229600" cy="654032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Концепция решения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328592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400" b="1" dirty="0"/>
              <a:t>Применение современного безопасного лабораторного оборудования различной сложности для развития исследовательских способностей детей дошкольного и младшего школьного возраста.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dirty="0"/>
              <a:t>Выявление интересов и способностей детей дошкольного и младшего школьного возраста и их развитие, без возрастных ограничений.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dirty="0"/>
              <a:t>Опора на сохранение врожденной мотивации к новым знаниям.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dirty="0"/>
              <a:t>Учет индивидуальной траектории развития каждого ребенка.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dirty="0"/>
              <a:t>Отсутствие методики «навязывания» новых знаний, учет предпочтений и интересов каждого ребенка</a:t>
            </a:r>
            <a:r>
              <a:rPr lang="ru-RU" sz="2400" dirty="0"/>
              <a:t>.</a:t>
            </a:r>
            <a:endParaRPr lang="ru-RU" sz="2200" dirty="0"/>
          </a:p>
        </p:txBody>
      </p:sp>
      <p:pic>
        <p:nvPicPr>
          <p:cNvPr id="5" name="Рисунок 4" descr="wanna-know-logo+ вертикаль (1).t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-27224"/>
            <a:ext cx="2020542" cy="1440000"/>
          </a:xfrm>
          <a:prstGeom prst="rect">
            <a:avLst/>
          </a:prstGeom>
        </p:spPr>
      </p:pic>
      <p:pic>
        <p:nvPicPr>
          <p:cNvPr id="6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32264" y="142853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Старт лаборатории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40768"/>
            <a:ext cx="8643998" cy="4553981"/>
          </a:xfrm>
        </p:spPr>
        <p:txBody>
          <a:bodyPr/>
          <a:lstStyle/>
          <a:p>
            <a:r>
              <a:rPr lang="ru-RU" sz="2400" b="1" dirty="0"/>
              <a:t>Детский сад «Отрада» и ГБОУ школы №627 г. Москва</a:t>
            </a:r>
          </a:p>
          <a:p>
            <a:r>
              <a:rPr lang="ru-RU" sz="2400" b="1" dirty="0"/>
              <a:t>ГБОУ Школа #1412, Детские сады</a:t>
            </a:r>
          </a:p>
          <a:p>
            <a:r>
              <a:rPr lang="ru-RU" sz="2400" b="1" dirty="0"/>
              <a:t>Детские сады г. Кемерово</a:t>
            </a:r>
            <a:endParaRPr lang="ru-RU" dirty="0"/>
          </a:p>
        </p:txBody>
      </p:sp>
      <p:pic>
        <p:nvPicPr>
          <p:cNvPr id="7" name="Рисунок 6" descr="wanna-know-logo+ вертикаль (1).t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496" y="-27384"/>
            <a:ext cx="2020542" cy="1440000"/>
          </a:xfrm>
          <a:prstGeom prst="rect">
            <a:avLst/>
          </a:prstGeom>
        </p:spPr>
      </p:pic>
      <p:pic>
        <p:nvPicPr>
          <p:cNvPr id="8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32264" y="142853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  <p:pic>
        <p:nvPicPr>
          <p:cNvPr id="1026" name="Picture 2" descr="C:\Users\Maya\Downloads\FB_IMG_15764301303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2482285"/>
            <a:ext cx="3384376" cy="2275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3208" y="3072071"/>
            <a:ext cx="2394475" cy="3199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8017" y="3477844"/>
            <a:ext cx="2257679" cy="3010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620688"/>
            <a:ext cx="8435280" cy="1944216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Корреляция проекта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«Хочу все знать» с задачами федеральных проектов национального проекта «Образование»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36912"/>
            <a:ext cx="8480983" cy="3528392"/>
          </a:xfrm>
        </p:spPr>
        <p:txBody>
          <a:bodyPr/>
          <a:lstStyle/>
          <a:p>
            <a:pPr lvl="0" algn="just">
              <a:buFont typeface="Wingdings" pitchFamily="2" charset="2"/>
              <a:buChar char="Ø"/>
            </a:pPr>
            <a:r>
              <a:rPr lang="ru-RU" sz="2400" b="1" dirty="0"/>
              <a:t>«Современная школа»</a:t>
            </a:r>
            <a:r>
              <a:rPr lang="ru-RU" sz="2400" dirty="0"/>
              <a:t>…</a:t>
            </a:r>
            <a:r>
              <a:rPr lang="ru-RU" sz="2400" b="1" i="1" dirty="0">
                <a:solidFill>
                  <a:srgbClr val="002060"/>
                </a:solidFill>
              </a:rPr>
              <a:t>внедрение в образование новых методов обучения, направленных на повышение  мотивации детей к обучению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400" dirty="0"/>
              <a:t> </a:t>
            </a:r>
            <a:r>
              <a:rPr lang="ru-RU" sz="2400" b="1" dirty="0"/>
              <a:t>«Успех каждого ребенка»</a:t>
            </a:r>
            <a:r>
              <a:rPr lang="ru-RU" sz="2400" b="1" i="1" dirty="0">
                <a:solidFill>
                  <a:srgbClr val="002060"/>
                </a:solidFill>
              </a:rPr>
              <a:t>…обучение по дополнительным общеобразовательным программам естественно-научной и инженерно-технической направленностей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400" b="1" dirty="0"/>
              <a:t>«Цифровая образовательная среда»</a:t>
            </a:r>
            <a:r>
              <a:rPr lang="ru-RU" sz="2400" b="1" i="1" dirty="0">
                <a:solidFill>
                  <a:srgbClr val="002060"/>
                </a:solidFill>
              </a:rPr>
              <a:t>…создание среды для формирования у ребенка базовых и углубленных знаний в области </a:t>
            </a:r>
            <a:r>
              <a:rPr lang="en-US" sz="2400" b="1" i="1" dirty="0">
                <a:solidFill>
                  <a:srgbClr val="002060"/>
                </a:solidFill>
              </a:rPr>
              <a:t> IT</a:t>
            </a:r>
            <a:r>
              <a:rPr lang="ru-RU" sz="2400" b="1" i="1" dirty="0">
                <a:solidFill>
                  <a:srgbClr val="002060"/>
                </a:solidFill>
              </a:rPr>
              <a:t>- технологий</a:t>
            </a:r>
          </a:p>
          <a:p>
            <a:pPr lvl="0">
              <a:buNone/>
            </a:pPr>
            <a:endParaRPr lang="ru-RU" dirty="0"/>
          </a:p>
        </p:txBody>
      </p:sp>
      <p:pic>
        <p:nvPicPr>
          <p:cNvPr id="5" name="Рисунок 4" descr="wanna-know-logo+ вертикаль (1).t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-27384"/>
            <a:ext cx="2020542" cy="1440000"/>
          </a:xfrm>
          <a:prstGeom prst="rect">
            <a:avLst/>
          </a:prstGeom>
        </p:spPr>
      </p:pic>
      <p:pic>
        <p:nvPicPr>
          <p:cNvPr id="6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32264" y="142853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9495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6696"/>
            <a:ext cx="8229600" cy="654032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Тематические зоны</a:t>
            </a:r>
          </a:p>
        </p:txBody>
      </p:sp>
      <p:pic>
        <p:nvPicPr>
          <p:cNvPr id="5" name="Рисунок 4" descr="wanna-know-logo+ вертикаль (1).t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-27224"/>
            <a:ext cx="2020542" cy="1440000"/>
          </a:xfrm>
          <a:prstGeom prst="rect">
            <a:avLst/>
          </a:prstGeom>
        </p:spPr>
      </p:pic>
      <p:pic>
        <p:nvPicPr>
          <p:cNvPr id="6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32264" y="142853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36512" y="1419396"/>
            <a:ext cx="9289031" cy="503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284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Образовательные среды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Электричество и магнетизм</a:t>
            </a:r>
          </a:p>
        </p:txBody>
      </p:sp>
      <p:pic>
        <p:nvPicPr>
          <p:cNvPr id="7" name="Рисунок 6" descr="wanna-know-logo+ вертикаль (1).t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-27384"/>
            <a:ext cx="2020542" cy="1440000"/>
          </a:xfrm>
          <a:prstGeom prst="rect">
            <a:avLst/>
          </a:prstGeom>
        </p:spPr>
      </p:pic>
      <p:pic>
        <p:nvPicPr>
          <p:cNvPr id="8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4249" y="142853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9318" y="1127114"/>
            <a:ext cx="4535926" cy="30219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0438" y="4226312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+mn-lt"/>
              </a:rPr>
              <a:t>Комплект оборудования предназначен для изучения принципов получения электроэнергии из различных источников (солнечная батарея, гальванический элемент, явление индукции), изучении взаимодействия тел (сила, энергия), электричества и магнетизма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14336" y="996596"/>
            <a:ext cx="5160775" cy="34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778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364" y="274638"/>
            <a:ext cx="8398436" cy="1066130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Примеры образовательных сред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Вода и воздух</a:t>
            </a:r>
          </a:p>
        </p:txBody>
      </p:sp>
      <p:pic>
        <p:nvPicPr>
          <p:cNvPr id="7" name="Рисунок 6" descr="wanna-know-logo+ вертикаль (1).t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08520" y="-27384"/>
            <a:ext cx="2020542" cy="1440000"/>
          </a:xfrm>
          <a:prstGeom prst="rect">
            <a:avLst/>
          </a:prstGeom>
        </p:spPr>
      </p:pic>
      <p:pic>
        <p:nvPicPr>
          <p:cNvPr id="8" name="Picture 7" descr="\\int.decart.caravan.ru\publisher\ЛОГОТИПЫ\Logo-Рене\Rene-Logos-Black86.eps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80273" y="142853"/>
            <a:ext cx="1628231" cy="642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0" y="1412616"/>
            <a:ext cx="3391332" cy="50005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69211" y="3573016"/>
            <a:ext cx="4644000" cy="30967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11958" y="1268760"/>
            <a:ext cx="4216109" cy="280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7329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27082</TotalTime>
  <Words>628</Words>
  <Application>Microsoft Office PowerPoint</Application>
  <PresentationFormat>Экран (4:3)</PresentationFormat>
  <Paragraphs>85</Paragraphs>
  <Slides>29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Актуальность предложения:</vt:lpstr>
      <vt:lpstr>Концепция решения</vt:lpstr>
      <vt:lpstr>Старт лаборатории</vt:lpstr>
      <vt:lpstr>Корреляция проекта  «Хочу все знать» с задачами федеральных проектов национального проекта «Образование»</vt:lpstr>
      <vt:lpstr>Тематические зоны</vt:lpstr>
      <vt:lpstr>Образовательные среды Электричество и магнетизм</vt:lpstr>
      <vt:lpstr>Примеры образовательных сред Вода и воздух</vt:lpstr>
      <vt:lpstr>Образовательные среды Энергия различной  физической природы</vt:lpstr>
      <vt:lpstr>Образовательные среды Энергия различной  физической природы</vt:lpstr>
      <vt:lpstr>Образовательные среды Свет и оптика</vt:lpstr>
      <vt:lpstr>Образовательная среда Робототехника и  программирование</vt:lpstr>
      <vt:lpstr>Образовательные среды Конструирование</vt:lpstr>
      <vt:lpstr>Образовательные среды Конструирование</vt:lpstr>
      <vt:lpstr>Образовательные среды Измерения</vt:lpstr>
      <vt:lpstr>Образовательные среды Измерения</vt:lpstr>
      <vt:lpstr>Образовательные среды Звук и звуковые явления</vt:lpstr>
      <vt:lpstr>Образовательные среды Механика</vt:lpstr>
      <vt:lpstr>Образовательные среды Космос</vt:lpstr>
      <vt:lpstr>Образовательные среды Растениеводство</vt:lpstr>
      <vt:lpstr>Методическая поддержка</vt:lpstr>
      <vt:lpstr>Обучение проводится  </vt:lpstr>
      <vt:lpstr>Методические материалы карточки-инструкции</vt:lpstr>
      <vt:lpstr>Состав  учебно-методического  комплекта</vt:lpstr>
      <vt:lpstr>Стратегия продаж</vt:lpstr>
      <vt:lpstr>Прямая выгода для директора ДОУ</vt:lpstr>
      <vt:lpstr>Система хранения варианты комплектации</vt:lpstr>
      <vt:lpstr>Слайд 29</vt:lpstr>
    </vt:vector>
  </TitlesOfParts>
  <Company>INT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Комплексное оснащение дошкольных образовательных организаций</dc:title>
  <dc:creator>user</dc:creator>
  <cp:lastModifiedBy>Склад</cp:lastModifiedBy>
  <cp:revision>468</cp:revision>
  <dcterms:created xsi:type="dcterms:W3CDTF">2016-06-01T13:54:10Z</dcterms:created>
  <dcterms:modified xsi:type="dcterms:W3CDTF">2021-05-28T09:20:54Z</dcterms:modified>
</cp:coreProperties>
</file>